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5" r:id="rId1"/>
  </p:sldMasterIdLst>
  <p:sldIdLst>
    <p:sldId id="369" r:id="rId2"/>
    <p:sldId id="334" r:id="rId3"/>
    <p:sldId id="371" r:id="rId4"/>
    <p:sldId id="389" r:id="rId5"/>
    <p:sldId id="394" r:id="rId6"/>
    <p:sldId id="387" r:id="rId7"/>
    <p:sldId id="388" r:id="rId8"/>
    <p:sldId id="390" r:id="rId9"/>
    <p:sldId id="392" r:id="rId10"/>
    <p:sldId id="393" r:id="rId11"/>
    <p:sldId id="391" r:id="rId12"/>
    <p:sldId id="372" r:id="rId13"/>
    <p:sldId id="373" r:id="rId14"/>
    <p:sldId id="374" r:id="rId15"/>
    <p:sldId id="386" r:id="rId16"/>
    <p:sldId id="375" r:id="rId17"/>
    <p:sldId id="378" r:id="rId18"/>
    <p:sldId id="379" r:id="rId19"/>
    <p:sldId id="380" r:id="rId20"/>
    <p:sldId id="381" r:id="rId21"/>
    <p:sldId id="382" r:id="rId22"/>
    <p:sldId id="383" r:id="rId23"/>
    <p:sldId id="384" r:id="rId24"/>
    <p:sldId id="395" r:id="rId25"/>
    <p:sldId id="376" r:id="rId26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F3300"/>
    <a:srgbClr val="0066FF"/>
    <a:srgbClr val="FF00FF"/>
    <a:srgbClr val="FF6600"/>
    <a:srgbClr val="0000FF"/>
    <a:srgbClr val="E7FFE7"/>
    <a:srgbClr val="D9FFD9"/>
    <a:srgbClr val="F22E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2458" y="3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50" y="1496484"/>
            <a:ext cx="5143500" cy="3183467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336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560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6" y="486834"/>
            <a:ext cx="1478756" cy="774911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7" y="486834"/>
            <a:ext cx="4350544" cy="77491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840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973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916" y="2279652"/>
            <a:ext cx="5915025" cy="3803649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916" y="6119285"/>
            <a:ext cx="5915025" cy="2000249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4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424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381" y="486834"/>
            <a:ext cx="5915025" cy="17674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457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249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923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3" cy="21336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5543" y="1316567"/>
            <a:ext cx="3471863" cy="6498167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3" cy="508211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773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3" cy="21336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915543" y="1316567"/>
            <a:ext cx="3471863" cy="6498167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3" cy="508211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509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8" y="486834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71488" y="8475134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271713" y="8475134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843463" y="8475134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575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Relationship Id="rId9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7" Type="http://schemas.openxmlformats.org/officeDocument/2006/relationships/image" Target="../media/image73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mazik.org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1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3" t="3584" r="9192" b="3353"/>
          <a:stretch/>
        </p:blipFill>
        <p:spPr>
          <a:xfrm>
            <a:off x="-1" y="1815"/>
            <a:ext cx="6855481" cy="9250705"/>
          </a:xfrm>
          <a:prstGeom prst="rect">
            <a:avLst/>
          </a:prstGeom>
        </p:spPr>
      </p:pic>
      <p:sp>
        <p:nvSpPr>
          <p:cNvPr id="6" name="Блок-схема: узел 5"/>
          <p:cNvSpPr/>
          <p:nvPr/>
        </p:nvSpPr>
        <p:spPr>
          <a:xfrm>
            <a:off x="5868114" y="107504"/>
            <a:ext cx="932099" cy="921197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№4</a:t>
            </a:r>
            <a:r>
              <a:rPr lang="ru-RU" sz="20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(16)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34" y="1259632"/>
            <a:ext cx="1440160" cy="174840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74594"/>
            <a:ext cx="58681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Ежеквартальный детский журнал</a:t>
            </a:r>
            <a:endParaRPr lang="ru-RU" sz="2000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i="1" dirty="0">
                <a:solidFill>
                  <a:srgbClr val="0000FF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«ВЕСЕЛЫЕ МЕДВЕЖАТА»</a:t>
            </a:r>
            <a:endParaRPr lang="ru-RU" sz="28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52736" y="8481957"/>
            <a:ext cx="42481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b="1" i="1" kern="1200" dirty="0">
                <a:solidFill>
                  <a:srgbClr val="C00000"/>
                </a:solidFill>
                <a:effectLst/>
                <a:latin typeface="Georgia" panose="02040502050405020303" pitchFamily="18" charset="0"/>
                <a:ea typeface="+mn-ea"/>
              </a:rPr>
              <a:t>Детский сад № 14 «Медвежонок» - филиал АН ДОО «Алмазик» </a:t>
            </a:r>
            <a:br>
              <a:rPr lang="ru-RU" sz="1400" b="1" i="1" kern="1200" dirty="0">
                <a:solidFill>
                  <a:srgbClr val="C00000"/>
                </a:solidFill>
                <a:effectLst/>
                <a:latin typeface="Georgia" panose="02040502050405020303" pitchFamily="18" charset="0"/>
                <a:ea typeface="+mn-ea"/>
              </a:rPr>
            </a:br>
            <a:r>
              <a:rPr lang="ru-RU" sz="1400" b="1" i="1" kern="1200" dirty="0">
                <a:solidFill>
                  <a:srgbClr val="FF3300"/>
                </a:solidFill>
                <a:effectLst/>
                <a:latin typeface="Georgia" panose="02040502050405020303" pitchFamily="18" charset="0"/>
              </a:rPr>
              <a:t>Лето 2021</a:t>
            </a:r>
            <a:endParaRPr lang="ru-RU" sz="1200" dirty="0">
              <a:solidFill>
                <a:srgbClr val="FF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5" r="1847"/>
          <a:stretch/>
        </p:blipFill>
        <p:spPr>
          <a:xfrm>
            <a:off x="476672" y="1056938"/>
            <a:ext cx="4032448" cy="281456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3" r="19551" b="9051"/>
          <a:stretch/>
        </p:blipFill>
        <p:spPr>
          <a:xfrm>
            <a:off x="4286621" y="5089589"/>
            <a:ext cx="2348880" cy="3341541"/>
          </a:xfrm>
          <a:prstGeom prst="rect">
            <a:avLst/>
          </a:prstGeom>
          <a:ln w="38100">
            <a:solidFill>
              <a:srgbClr val="0066FF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693" y="3319191"/>
            <a:ext cx="2286030" cy="2857538"/>
          </a:xfrm>
          <a:prstGeom prst="rect">
            <a:avLst/>
          </a:prstGeom>
          <a:solidFill>
            <a:srgbClr val="FF00FF"/>
          </a:solidFill>
          <a:ln w="38100">
            <a:solidFill>
              <a:srgbClr val="FF00FF"/>
            </a:solidFill>
          </a:ln>
        </p:spPr>
      </p:pic>
    </p:spTree>
    <p:extLst>
      <p:ext uri="{BB962C8B-B14F-4D97-AF65-F5344CB8AC3E}">
        <p14:creationId xmlns:p14="http://schemas.microsoft.com/office/powerpoint/2010/main" val="930519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E7FFE7"/>
            </a:gs>
            <a:gs pos="99000">
              <a:srgbClr val="FFFFBD"/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1" t="30400" r="13251"/>
          <a:stretch/>
        </p:blipFill>
        <p:spPr>
          <a:xfrm>
            <a:off x="1772816" y="4644008"/>
            <a:ext cx="4752528" cy="414510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1" t="2401" r="10100"/>
          <a:stretch/>
        </p:blipFill>
        <p:spPr>
          <a:xfrm>
            <a:off x="620688" y="179513"/>
            <a:ext cx="4570558" cy="4248472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208" y="1475657"/>
            <a:ext cx="1358071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88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E7FFE7"/>
            </a:gs>
            <a:gs pos="99000">
              <a:srgbClr val="FFFFBD"/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581128" y="8254671"/>
            <a:ext cx="2005767" cy="555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Цыпляткина</a:t>
            </a:r>
            <a:endParaRPr lang="ru-RU" sz="1400" b="1" dirty="0"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воспитатель </a:t>
            </a:r>
            <a:endParaRPr lang="ru-RU" sz="1400" b="1" dirty="0">
              <a:latin typeface="Georgia" panose="02040502050405020303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3" t="41241" r="9192" b="3353"/>
          <a:stretch/>
        </p:blipFill>
        <p:spPr>
          <a:xfrm>
            <a:off x="908865" y="6972953"/>
            <a:ext cx="2047701" cy="1645062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846232" y="251520"/>
            <a:ext cx="5607103" cy="2627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нам в детский сад приехали пожарные на своей пожарной машине. Машина была большая и красная, с большой кабиной. Они были в своем обмундировании, в касках. Пожарные показали детям какие у них есть инструменты: топоры, багры, и многое другое-  все, что необходимо для работы пожарного. Затем они раскрутили рукав шланга и дали возможность каждому ребенку побыть в роли пожарного. Старшие ребята даже посидели в кабине пожарной машины. Дети спели песню, нарисовали рисунки и подарили пожарникам. Впечатления остались надолго. Сейчас любимая игра у детей «Мы пожарные». 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47222" y="6971974"/>
            <a:ext cx="3429000" cy="101438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нашим пожарным за их не легкий труд, за то, что находят время рассказать детям о своей </a:t>
            </a:r>
            <a:r>
              <a:rPr lang="ru-RU" sz="1400" b="1" i="1" dirty="0" smtClean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работе! </a:t>
            </a:r>
            <a:endParaRPr lang="ru-RU" sz="11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16401" r="651"/>
          <a:stretch/>
        </p:blipFill>
        <p:spPr>
          <a:xfrm>
            <a:off x="908865" y="2987824"/>
            <a:ext cx="5513511" cy="3578675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882296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E7FFE7"/>
            </a:gs>
            <a:gs pos="99000">
              <a:srgbClr val="FFFFBD"/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05071" y="0"/>
            <a:ext cx="3890810" cy="467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Семейные странички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2696" y="1683661"/>
            <a:ext cx="3429000" cy="2730556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Мой отпуск всегда проходит активно. В этом году я отдыхала в своем любимом городе Мирный и ездила к бабушкам в поселок Светлый.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Моя сестра участвовала в конкурсе видеороликов, и я с ней ходила на награждение в Администрацию района. Весело получать подарки! В следующий раз буду участвовать я!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" b="10625"/>
          <a:stretch/>
        </p:blipFill>
        <p:spPr>
          <a:xfrm>
            <a:off x="4585639" y="626191"/>
            <a:ext cx="1900706" cy="2304181"/>
          </a:xfrm>
          <a:prstGeom prst="rect">
            <a:avLst/>
          </a:prstGeom>
          <a:ln w="38100">
            <a:solidFill>
              <a:srgbClr val="FF660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402681" y="635481"/>
            <a:ext cx="2841162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49580">
              <a:lnSpc>
                <a:spcPct val="107000"/>
              </a:lnSpc>
            </a:pPr>
            <a:r>
              <a:rPr lang="ru-RU" sz="2000" b="1" i="1" dirty="0" smtClean="0">
                <a:solidFill>
                  <a:srgbClr val="0066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«Как я </a:t>
            </a:r>
            <a:r>
              <a:rPr lang="ru-RU" sz="2000" b="1" i="1" dirty="0">
                <a:solidFill>
                  <a:srgbClr val="0066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провела </a:t>
            </a:r>
            <a:endParaRPr lang="ru-RU" sz="2000" b="1" i="1" dirty="0" smtClean="0">
              <a:solidFill>
                <a:srgbClr val="006600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449580">
              <a:lnSpc>
                <a:spcPct val="107000"/>
              </a:lnSpc>
            </a:pPr>
            <a:r>
              <a:rPr lang="ru-RU" sz="2000" b="1" i="1" dirty="0" smtClean="0">
                <a:solidFill>
                  <a:srgbClr val="0066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каникулы!»</a:t>
            </a:r>
            <a:endParaRPr lang="ru-RU" sz="2000" b="1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8" y="4711423"/>
            <a:ext cx="3038276" cy="4051035"/>
          </a:xfrm>
          <a:prstGeom prst="rect">
            <a:avLst/>
          </a:prstGeom>
          <a:ln w="38100">
            <a:solidFill>
              <a:srgbClr val="FF660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639" y="3312140"/>
            <a:ext cx="1900706" cy="2534275"/>
          </a:xfrm>
          <a:prstGeom prst="rect">
            <a:avLst/>
          </a:prstGeom>
          <a:ln w="38100">
            <a:solidFill>
              <a:srgbClr val="FF660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639" y="6228184"/>
            <a:ext cx="1900706" cy="2534274"/>
          </a:xfrm>
          <a:prstGeom prst="rect">
            <a:avLst/>
          </a:prstGeom>
          <a:ln w="38100"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3793560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E7FFE7"/>
            </a:gs>
            <a:gs pos="99000">
              <a:srgbClr val="FFFFBD"/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81128" y="8532440"/>
            <a:ext cx="2012089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FF33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Семья </a:t>
            </a:r>
            <a:r>
              <a:rPr lang="ru-RU" sz="1400" b="1" i="1" dirty="0" smtClean="0">
                <a:solidFill>
                  <a:srgbClr val="FF33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Наточевых</a:t>
            </a:r>
            <a:endParaRPr lang="ru-RU" sz="1100" b="1" dirty="0">
              <a:solidFill>
                <a:srgbClr val="FF33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8640" y="179512"/>
            <a:ext cx="3429000" cy="329417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449580"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Проводили время на Вилюйском кольце и в городском парке. Там я каталась на самокате. Посетили ботанический сад. Посмотрели с мамой какие деревья и растения там растут. Ходили в кинотеатр на мультфильм. Мой папа отвез нас на природу. На Майском очень красиво. </a:t>
            </a:r>
            <a:endParaRPr lang="ru-RU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449580"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Светлом помогали бабушке на даче и ходили на спортивную площадку. Снимали видео обзоры на канал моей сестры Каролины.</a:t>
            </a:r>
            <a:endParaRPr lang="ru-RU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449580">
              <a:lnSpc>
                <a:spcPct val="107000"/>
              </a:lnSpc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Классно я провела каникулы!</a:t>
            </a:r>
            <a:endParaRPr lang="ru-RU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50"/>
          <a:stretch/>
        </p:blipFill>
        <p:spPr>
          <a:xfrm>
            <a:off x="476672" y="4067944"/>
            <a:ext cx="3456384" cy="3984328"/>
          </a:xfrm>
          <a:prstGeom prst="rect">
            <a:avLst/>
          </a:prstGeom>
          <a:ln w="38100">
            <a:solidFill>
              <a:srgbClr val="FF66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" t="20863" r="10100"/>
          <a:stretch/>
        </p:blipFill>
        <p:spPr>
          <a:xfrm>
            <a:off x="4500654" y="5881013"/>
            <a:ext cx="1968107" cy="2441739"/>
          </a:xfrm>
          <a:prstGeom prst="rect">
            <a:avLst/>
          </a:prstGeom>
          <a:ln w="38100">
            <a:solidFill>
              <a:srgbClr val="FF66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2" t="35696" r="20650"/>
          <a:stretch/>
        </p:blipFill>
        <p:spPr>
          <a:xfrm>
            <a:off x="4531786" y="240940"/>
            <a:ext cx="1973188" cy="2585318"/>
          </a:xfrm>
          <a:prstGeom prst="rect">
            <a:avLst/>
          </a:prstGeom>
          <a:ln w="38100">
            <a:solidFill>
              <a:srgbClr val="FF66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1" t="26200" r="31100"/>
          <a:stretch/>
        </p:blipFill>
        <p:spPr>
          <a:xfrm>
            <a:off x="4483305" y="2998574"/>
            <a:ext cx="2021669" cy="2664296"/>
          </a:xfrm>
          <a:prstGeom prst="rect">
            <a:avLst/>
          </a:prstGeom>
          <a:ln w="38100"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3889726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E7FFE7"/>
            </a:gs>
            <a:gs pos="99000">
              <a:srgbClr val="FFFFBD"/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8720" y="1043608"/>
            <a:ext cx="3429000" cy="355001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Здравствуй, наш любимый детский сад! Это лето мы проводим у нашей бабушки в городе Краснодар. Здесь мы делали много интересного: собирали черешню, кукурузу, яблоки, вишню, орехи; садили красивые розы; встречали маленьких друзей черепах и колючих ёжиков. Нам с сестрой никогда не бывает скучно, ведь мы самые лучшие друзья!  Мы купаемся и загораем, весело играем и не забываем устраивать костюмированные представления, где мы главные герои. И наш отдых продолжается!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04" y="5220393"/>
            <a:ext cx="2664296" cy="338055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37" y="803061"/>
            <a:ext cx="1969195" cy="325781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040" y="4771799"/>
            <a:ext cx="2769292" cy="382914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332656" y="156739"/>
            <a:ext cx="51845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FF00FF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«Здравствуй</a:t>
            </a:r>
            <a:r>
              <a:rPr lang="ru-RU" sz="2000" b="1" i="1" dirty="0">
                <a:solidFill>
                  <a:srgbClr val="FF00FF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наш любимый детский сад</a:t>
            </a:r>
            <a:r>
              <a:rPr lang="ru-RU" sz="2000" b="1" i="1" dirty="0" smtClean="0">
                <a:solidFill>
                  <a:srgbClr val="FF00FF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!» </a:t>
            </a:r>
            <a:endParaRPr lang="ru-RU" sz="2000" b="1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76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E7FFE7"/>
            </a:gs>
            <a:gs pos="99000">
              <a:srgbClr val="FFFFBD"/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73647" y="8532440"/>
            <a:ext cx="1907895" cy="311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FF33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Семья </a:t>
            </a:r>
            <a:r>
              <a:rPr lang="ru-RU" sz="1400" b="1" i="1" dirty="0" smtClean="0">
                <a:solidFill>
                  <a:srgbClr val="FF33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Токаревых</a:t>
            </a:r>
            <a:endParaRPr lang="ru-RU" sz="1100" b="1" dirty="0">
              <a:solidFill>
                <a:srgbClr val="FF33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42" y="285564"/>
            <a:ext cx="1916611" cy="259228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3"/>
          <a:stretch/>
        </p:blipFill>
        <p:spPr>
          <a:xfrm>
            <a:off x="465842" y="6167268"/>
            <a:ext cx="2046044" cy="267660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579" y="266764"/>
            <a:ext cx="2062905" cy="255824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0" b="13775"/>
          <a:stretch/>
        </p:blipFill>
        <p:spPr>
          <a:xfrm>
            <a:off x="5040780" y="285564"/>
            <a:ext cx="1469959" cy="255824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42" y="3079373"/>
            <a:ext cx="2046044" cy="290898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0" b="10406"/>
          <a:stretch/>
        </p:blipFill>
        <p:spPr>
          <a:xfrm>
            <a:off x="4562744" y="3079373"/>
            <a:ext cx="2043738" cy="290898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75"/>
          <a:stretch/>
        </p:blipFill>
        <p:spPr>
          <a:xfrm>
            <a:off x="2740541" y="3082276"/>
            <a:ext cx="1611931" cy="290608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3" t="41241" r="9192" b="3353"/>
          <a:stretch/>
        </p:blipFill>
        <p:spPr>
          <a:xfrm>
            <a:off x="3502679" y="6242723"/>
            <a:ext cx="2491610" cy="2001685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1753495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E7FFE7"/>
            </a:gs>
            <a:gs pos="99000">
              <a:srgbClr val="FFFFBD"/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8381" y="492122"/>
            <a:ext cx="3429000" cy="14593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Наша семья очень любит путешествовать, каждый год мы летаем и исследуем новые для нас города, в этот раз мы первый раз посетили Москву. А также побывали и в Украине. </a:t>
            </a:r>
            <a:endParaRPr lang="ru-RU" sz="1400" i="1" dirty="0">
              <a:solidFill>
                <a:srgbClr val="00206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49080" y="8648353"/>
            <a:ext cx="2052165" cy="311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FF33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Семья </a:t>
            </a:r>
            <a:r>
              <a:rPr lang="ru-RU" sz="1400" b="1" i="1" dirty="0" smtClean="0">
                <a:solidFill>
                  <a:srgbClr val="FF33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Добряковых</a:t>
            </a:r>
            <a:endParaRPr lang="ru-RU" sz="1100" b="1" dirty="0">
              <a:solidFill>
                <a:srgbClr val="FF33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F:\Журналы ВЕСЕЛЫЕ МЕДВЕЖАТА все\ЖУРНАЛЫ 2020-2021г\№4 (16) ЛЕТО 2021 г\Добрякова Вика в журнал\Фото Вика Д\image-09-08-21-03-19.jpe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0" r="7563" b="13719"/>
          <a:stretch/>
        </p:blipFill>
        <p:spPr bwMode="auto">
          <a:xfrm>
            <a:off x="4577266" y="251520"/>
            <a:ext cx="1996970" cy="2916968"/>
          </a:xfrm>
          <a:prstGeom prst="rect">
            <a:avLst/>
          </a:prstGeom>
          <a:noFill/>
          <a:ln w="38100">
            <a:solidFill>
              <a:srgbClr val="FF00FF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F:\Журналы ВЕСЕЛЫЕ МЕДВЕЖАТА все\ЖУРНАЛЫ 2020-2021г\№4 (16) ЛЕТО 2021 г\Добрякова Вика в журнал\Фото Вика Д\image-09-08-21-03-19-1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266" y="3325611"/>
            <a:ext cx="1996970" cy="2486333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</p:pic>
      <p:pic>
        <p:nvPicPr>
          <p:cNvPr id="6" name="Рисунок 5" descr="F:\Журналы ВЕСЕЛЫЕ МЕДВЕЖАТА все\ЖУРНАЛЫ 2020-2021г\№4 (16) ЛЕТО 2021 г\Добрякова Вика в журнал\Фото Вика Д\image-09-08-21-03-19-2.jpe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9" t="15819" r="15880" b="4000"/>
          <a:stretch/>
        </p:blipFill>
        <p:spPr bwMode="auto">
          <a:xfrm>
            <a:off x="4768410" y="6028389"/>
            <a:ext cx="1800200" cy="2403519"/>
          </a:xfrm>
          <a:prstGeom prst="rect">
            <a:avLst/>
          </a:prstGeom>
          <a:noFill/>
          <a:ln w="38100">
            <a:solidFill>
              <a:srgbClr val="FF00FF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F:\Журналы ВЕСЕЛЫЕ МЕДВЕЖАТА все\ЖУРНАЛЫ 2020-2021г\№4 (16) ЛЕТО 2021 г\Добрякова Вика в журнал\Фото Вика Д\image-09-08-21-03-19-3.jpe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2" b="19282"/>
          <a:stretch/>
        </p:blipFill>
        <p:spPr bwMode="auto">
          <a:xfrm>
            <a:off x="848381" y="2086363"/>
            <a:ext cx="2652627" cy="3133709"/>
          </a:xfrm>
          <a:prstGeom prst="rect">
            <a:avLst/>
          </a:prstGeom>
          <a:noFill/>
          <a:ln w="38100">
            <a:solidFill>
              <a:srgbClr val="FF00FF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F:\Журналы ВЕСЕЛЫЕ МЕДВЕЖАТА все\ЖУРНАЛЫ 2020-2021г\№4 (16) ЛЕТО 2021 г\Добрякова Вика в журнал\Фото Вика Д\XDUW2771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4" b="11092"/>
          <a:stretch/>
        </p:blipFill>
        <p:spPr bwMode="auto">
          <a:xfrm>
            <a:off x="831720" y="5409365"/>
            <a:ext cx="2957320" cy="3411107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</p:pic>
      <p:pic>
        <p:nvPicPr>
          <p:cNvPr id="8" name="Рисунок 7" descr="F:\Журналы ВЕСЕЛЫЕ МЕДВЕЖАТА все\ЖУРНАЛЫ 2020-2021г\№4 (16) ЛЕТО 2021 г\Добрякова Вика в журнал\Фото Вика Д\RGHA2406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6" r="24823" b="12598"/>
          <a:stretch/>
        </p:blipFill>
        <p:spPr bwMode="auto">
          <a:xfrm>
            <a:off x="2960100" y="4423789"/>
            <a:ext cx="1941195" cy="2743200"/>
          </a:xfrm>
          <a:prstGeom prst="rect">
            <a:avLst/>
          </a:prstGeom>
          <a:noFill/>
          <a:ln w="38100">
            <a:solidFill>
              <a:srgbClr val="FF00FF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16633" y="116634"/>
            <a:ext cx="6552728" cy="398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>
              <a:lnSpc>
                <a:spcPct val="107000"/>
              </a:lnSpc>
            </a:pPr>
            <a:r>
              <a:rPr lang="ru-RU" sz="2000" b="1" i="1" dirty="0" smtClean="0">
                <a:solidFill>
                  <a:srgbClr val="0066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000" b="1" i="1" dirty="0" smtClean="0">
                <a:solidFill>
                  <a:srgbClr val="0066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Наши путешествия!»</a:t>
            </a:r>
            <a:endParaRPr lang="ru-RU" sz="2000" b="1" i="1" dirty="0" smtClean="0">
              <a:solidFill>
                <a:srgbClr val="006600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5663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E7FFE7"/>
            </a:gs>
            <a:gs pos="99000">
              <a:srgbClr val="FFFFBD"/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6645" y="115993"/>
            <a:ext cx="6176691" cy="3986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Сочинение: «Мой ребёнок-самый лучший»</a:t>
            </a:r>
            <a:endParaRPr lang="ru-RU" sz="2000" b="1" i="1" dirty="0">
              <a:solidFill>
                <a:srgbClr val="C0000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0688" y="611560"/>
            <a:ext cx="5832648" cy="193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начале своего сочинения хочется сказать о том, какое счастье быть матерью. У меня трое детей, но сегодняшний рассказ я хочу посвятить своей единственной дочери, своему среднему ребёнку. В нашей семье было радостным событием известие о том, что у нас будет дочь. И все наша семья, включая всех родственников стали с нетерпением ожидать появления на свет маленького человечка. И вот в начале зимы - это чудо произошло. 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t="13635" r="19079" b="13635"/>
          <a:stretch/>
        </p:blipFill>
        <p:spPr>
          <a:xfrm rot="5400000">
            <a:off x="499390" y="3228718"/>
            <a:ext cx="6075243" cy="4999673"/>
          </a:xfrm>
          <a:prstGeom prst="rect">
            <a:avLst/>
          </a:prstGeom>
          <a:ln w="38100">
            <a:solidFill>
              <a:srgbClr val="FF3300"/>
            </a:solidFill>
          </a:ln>
        </p:spPr>
      </p:pic>
    </p:spTree>
    <p:extLst>
      <p:ext uri="{BB962C8B-B14F-4D97-AF65-F5344CB8AC3E}">
        <p14:creationId xmlns:p14="http://schemas.microsoft.com/office/powerpoint/2010/main" val="2359708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E7FFE7"/>
            </a:gs>
            <a:gs pos="99000">
              <a:srgbClr val="FFFFBD"/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2696" y="323528"/>
            <a:ext cx="3429000" cy="216694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нас родилась совсем крошечная кареглазая девочка. Наша семья полностью окунулась в заботы о малышке. Дочке имя дал-папа Виктория (что означает Победа). Виктория растёт очень доброй, отзывчивой, любящей сестрой для своего младшего брата. Любит играть в сюжетно-ролевые игры. 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88" y="2699792"/>
            <a:ext cx="5940425" cy="5940425"/>
          </a:xfrm>
          <a:prstGeom prst="rect">
            <a:avLst/>
          </a:prstGeom>
          <a:ln w="38100">
            <a:solidFill>
              <a:srgbClr val="FF33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3" t="41241" r="9192" b="3353"/>
          <a:stretch/>
        </p:blipFill>
        <p:spPr>
          <a:xfrm>
            <a:off x="4121696" y="476203"/>
            <a:ext cx="2439417" cy="1861589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19727721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E7FFE7"/>
            </a:gs>
            <a:gs pos="99000">
              <a:srgbClr val="FFFFBD"/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8680" y="251520"/>
            <a:ext cx="3429000" cy="147540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Виктория – очень общительная, весёлая девочка. Быстро находит с незнакомыми людьми общий язык. С удовольствием ходит в детский сад.  У неё много друзей. Всех друзей и свою семью очень сильно любит.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34" y="2411760"/>
            <a:ext cx="5940425" cy="5940425"/>
          </a:xfrm>
          <a:prstGeom prst="rect">
            <a:avLst/>
          </a:prstGeom>
          <a:ln w="38100">
            <a:solidFill>
              <a:srgbClr val="FF33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3" t="41241" r="9192" b="3353"/>
          <a:stretch/>
        </p:blipFill>
        <p:spPr>
          <a:xfrm>
            <a:off x="4035842" y="283205"/>
            <a:ext cx="2439417" cy="1861589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184026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E7FFE7"/>
            </a:gs>
            <a:gs pos="99000">
              <a:srgbClr val="FFFFBD"/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14809" y="107504"/>
            <a:ext cx="1116011" cy="467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 smtClean="0">
                <a:solidFill>
                  <a:srgbClr val="FF33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Лето</a:t>
            </a:r>
            <a:endParaRPr lang="ru-RU" sz="2400" dirty="0">
              <a:solidFill>
                <a:srgbClr val="FF33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2656" y="603522"/>
            <a:ext cx="3811918" cy="1322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Лето в </a:t>
            </a: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сарафане из ромашек,</a:t>
            </a:r>
            <a:endParaRPr lang="ru-RU" sz="1400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Кружева из синих васильков,</a:t>
            </a:r>
            <a:endParaRPr lang="ru-RU" sz="1400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Крепко тонкий стан твой опоясал</a:t>
            </a:r>
            <a:endParaRPr lang="ru-RU" sz="1400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Стебелек пшеничных колосков.</a:t>
            </a:r>
            <a:endParaRPr lang="ru-RU" sz="14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2656" y="7452631"/>
            <a:ext cx="3614092" cy="1322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Бусы – низка спелых, сочных ягод,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Брошь из одуванчиков букет,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Волосы в венке из алых маков –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Красоту твою воспел поэт.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r="11231"/>
          <a:stretch/>
        </p:blipFill>
        <p:spPr>
          <a:xfrm>
            <a:off x="476672" y="2070006"/>
            <a:ext cx="3312368" cy="2764553"/>
          </a:xfrm>
          <a:prstGeom prst="rect">
            <a:avLst/>
          </a:prstGeom>
          <a:ln w="38100">
            <a:solidFill>
              <a:srgbClr val="FF66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3800" r="14184" b="15000"/>
          <a:stretch/>
        </p:blipFill>
        <p:spPr>
          <a:xfrm>
            <a:off x="4119241" y="4956319"/>
            <a:ext cx="2520280" cy="1847733"/>
          </a:xfrm>
          <a:prstGeom prst="rect">
            <a:avLst/>
          </a:prstGeom>
          <a:ln w="38100">
            <a:solidFill>
              <a:srgbClr val="FF66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0" t="6601" r="14300" b="16400"/>
          <a:stretch/>
        </p:blipFill>
        <p:spPr>
          <a:xfrm>
            <a:off x="4149080" y="245370"/>
            <a:ext cx="2520280" cy="2038462"/>
          </a:xfrm>
          <a:prstGeom prst="rect">
            <a:avLst/>
          </a:prstGeom>
          <a:ln w="38100">
            <a:solidFill>
              <a:srgbClr val="FF66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5200" r="9051" b="6601"/>
          <a:stretch/>
        </p:blipFill>
        <p:spPr>
          <a:xfrm>
            <a:off x="4144574" y="2622628"/>
            <a:ext cx="2501534" cy="1994894"/>
          </a:xfrm>
          <a:prstGeom prst="rect">
            <a:avLst/>
          </a:prstGeom>
          <a:ln w="38100">
            <a:solidFill>
              <a:srgbClr val="FF66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17802" r="11643" b="19578"/>
          <a:stretch/>
        </p:blipFill>
        <p:spPr>
          <a:xfrm>
            <a:off x="476671" y="4974112"/>
            <a:ext cx="3315343" cy="2334192"/>
          </a:xfrm>
          <a:prstGeom prst="rect">
            <a:avLst/>
          </a:prstGeom>
          <a:ln w="38100">
            <a:solidFill>
              <a:srgbClr val="FF66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12201" r="11151" b="12201"/>
          <a:stretch/>
        </p:blipFill>
        <p:spPr>
          <a:xfrm>
            <a:off x="4179186" y="7119517"/>
            <a:ext cx="2460335" cy="1681748"/>
          </a:xfrm>
          <a:prstGeom prst="rect">
            <a:avLst/>
          </a:prstGeom>
          <a:ln w="38100"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25761587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E7FFE7"/>
            </a:gs>
            <a:gs pos="99000">
              <a:srgbClr val="FFFFBD"/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8680" y="251520"/>
            <a:ext cx="3429000" cy="170591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самом деле за время взросления нашей дочки было разное: и проделки, требующее наказание, и слёзы, и обиды. Впрочем, как и у всех. Как бы там не было для любой матери её ребёнок лучше всех. Вот так и для меня моя дочь самая-самая!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3" r="8035"/>
          <a:stretch/>
        </p:blipFill>
        <p:spPr>
          <a:xfrm rot="5400000">
            <a:off x="74430" y="2676893"/>
            <a:ext cx="3528392" cy="2579893"/>
          </a:xfrm>
          <a:prstGeom prst="rect">
            <a:avLst/>
          </a:prstGeom>
          <a:ln w="38100">
            <a:solidFill>
              <a:srgbClr val="FF3300"/>
            </a:solidFill>
          </a:ln>
        </p:spPr>
      </p:pic>
      <p:pic>
        <p:nvPicPr>
          <p:cNvPr id="4" name="Рисунок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2"/>
          <a:stretch/>
        </p:blipFill>
        <p:spPr>
          <a:xfrm rot="5400000">
            <a:off x="2821791" y="3780279"/>
            <a:ext cx="4219698" cy="3210853"/>
          </a:xfrm>
          <a:prstGeom prst="rect">
            <a:avLst/>
          </a:prstGeom>
          <a:ln w="38100">
            <a:solidFill>
              <a:srgbClr val="FF33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3717032" y="8047148"/>
            <a:ext cx="2016224" cy="555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Туприна</a:t>
            </a:r>
            <a:endParaRPr lang="ru-RU" sz="1400" b="1" dirty="0"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воспитатель </a:t>
            </a:r>
            <a:endParaRPr lang="ru-RU" sz="1400" b="1" dirty="0">
              <a:latin typeface="Georgia" panose="020405020504050203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3" t="41241" r="9192" b="3353"/>
          <a:stretch/>
        </p:blipFill>
        <p:spPr>
          <a:xfrm>
            <a:off x="4128428" y="307137"/>
            <a:ext cx="2439417" cy="1861589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3" t="41241" r="9192" b="3353"/>
          <a:stretch/>
        </p:blipFill>
        <p:spPr>
          <a:xfrm>
            <a:off x="548679" y="6564760"/>
            <a:ext cx="2439417" cy="1861589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3161632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E7FFE7"/>
            </a:gs>
            <a:gs pos="99000">
              <a:srgbClr val="FFFFBD"/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96752" y="107504"/>
            <a:ext cx="4536504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«Наш лучик Настенька»</a:t>
            </a:r>
            <a:endParaRPr lang="ru-RU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0688" y="623791"/>
            <a:ext cx="5976664" cy="2166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Настя - очень весёлый и светлый ребенок!  С детства интересуется всем новым. Очень любит играть в игрушки и ходить в детский сад. Она общительная и жизнерадостная. Несмотря на маленький возраст, всегда старается помочь маме и папе в домашних делах и конечно первый помощник в огороде. Особое место в душе ребенка занимают животные: любимая кошка, куры на даче. Все окружены вниманием и заботой. Увлекается пением, мечтает быть звездой! Мы, всей нашей большой семьей, любим нашу Настеньку!</a:t>
            </a:r>
            <a:endParaRPr lang="ru-RU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71" y="2843575"/>
            <a:ext cx="2016224" cy="26882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10714"/>
          <a:stretch/>
        </p:blipFill>
        <p:spPr>
          <a:xfrm>
            <a:off x="2744469" y="2843575"/>
            <a:ext cx="1728192" cy="26882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3"/>
          <a:stretch/>
        </p:blipFill>
        <p:spPr>
          <a:xfrm>
            <a:off x="4653135" y="2843575"/>
            <a:ext cx="1872208" cy="26882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1" t="14346" r="13318" b="8420"/>
          <a:stretch/>
        </p:blipFill>
        <p:spPr>
          <a:xfrm>
            <a:off x="547771" y="5740086"/>
            <a:ext cx="1728192" cy="28758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3" r="6156"/>
          <a:stretch/>
        </p:blipFill>
        <p:spPr>
          <a:xfrm>
            <a:off x="2509840" y="5727992"/>
            <a:ext cx="1829681" cy="29000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3" t="6005" r="6022" b="9921"/>
          <a:stretch/>
        </p:blipFill>
        <p:spPr>
          <a:xfrm>
            <a:off x="4579983" y="5727992"/>
            <a:ext cx="1985733" cy="287588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522280" y="8644283"/>
            <a:ext cx="2133918" cy="311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FF33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Семья </a:t>
            </a:r>
            <a:r>
              <a:rPr lang="ru-RU" sz="1400" b="1" i="1" dirty="0" smtClean="0">
                <a:solidFill>
                  <a:srgbClr val="FF33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Рощупкиных</a:t>
            </a:r>
            <a:endParaRPr lang="ru-RU" sz="1100" b="1" dirty="0">
              <a:solidFill>
                <a:srgbClr val="FF33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573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E7FFE7"/>
            </a:gs>
            <a:gs pos="99000">
              <a:srgbClr val="FFFFBD"/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2696" y="107504"/>
            <a:ext cx="5760640" cy="777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«Как мы провели отпуск этим летом в Крыму»</a:t>
            </a:r>
            <a:endParaRPr lang="ru-RU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2696" y="971600"/>
            <a:ext cx="5904656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мая по август наша семья отдыхала в Крыму. Мы поехали за теплым морем и целебным воздухом. Самый удобный способ транспортировки на юг для северян на сегодняшний день, безусловно, это авиация. Один за одним самолеты прибывают в «Воздушные ворота Крыма» - Симферополь. В Симферополе за один год построили и запустили в эксплуатацию новый современный аэропорт. Мы не стали задерживаться в административной столице полуострова, а сразу приехали на машине в Евпаторию – город, которому насчитывают уже более 2500 лет. Он спокойный и чистый. Это хорошее тихое место на западном берегу Крыма, куда хорошо приехать семьей для спокойного отдыха. Пляжи Евпатории- самые лучшие в Крыму. Чистый золотистый песок, пологое дно залива, прозрачная морская вода и протяженность пляжей на 50 километров делают их наиболее привлекательными для отдыха с детьми, курортный район расположен на юго-западе города.</a:t>
            </a:r>
            <a:endParaRPr lang="ru-RU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3923" y="5601826"/>
            <a:ext cx="3486144" cy="26085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4" r="18044" b="2699"/>
          <a:stretch/>
        </p:blipFill>
        <p:spPr>
          <a:xfrm rot="5400000">
            <a:off x="3234100" y="5573977"/>
            <a:ext cx="3486144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925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E7FFE7"/>
            </a:gs>
            <a:gs pos="99000">
              <a:srgbClr val="FFFFBD"/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2755" y="5862060"/>
            <a:ext cx="3384376" cy="25324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2"/>
          <a:stretch/>
        </p:blipFill>
        <p:spPr>
          <a:xfrm rot="5400000">
            <a:off x="3693109" y="884880"/>
            <a:ext cx="3359800" cy="229803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64704" y="323528"/>
            <a:ext cx="3429000" cy="461664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Развлекательные центры, детский театр «Золотой ключик», дельфинарий, аквариумы, аквапарк «Банановая республика», Диснейленд, парки отдыха с аттракционами сделали отдых насыщенным и интересным.  Так же мы были в зоопарке «</a:t>
            </a:r>
            <a:r>
              <a:rPr lang="ru-RU" sz="1400" i="1" dirty="0" err="1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Тайган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- уникальный Парк львов в Крыму находится у окраин города Белогорск. Рядом расположено </a:t>
            </a:r>
            <a:r>
              <a:rPr lang="ru-RU" sz="1400" i="1" dirty="0" err="1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Тайганское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водохранилище, так что отыскать его довольно просто. Сафари парк «</a:t>
            </a:r>
            <a:r>
              <a:rPr lang="ru-RU" sz="1400" i="1" dirty="0" err="1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Тайган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в окрестностях Феодосии – уникальный природный парк, где свободно проживают несколько десятков львов и тигров, а также многие другие животные. На территории есть и традиционный зоопарк, где звери.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3" t="41241" r="9192" b="3353"/>
          <a:stretch/>
        </p:blipFill>
        <p:spPr>
          <a:xfrm>
            <a:off x="3933056" y="5940152"/>
            <a:ext cx="2439417" cy="1861589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26859652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E7FFE7"/>
            </a:gs>
            <a:gs pos="99000">
              <a:srgbClr val="FFFFBD"/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0" r="12226"/>
          <a:stretch/>
        </p:blipFill>
        <p:spPr>
          <a:xfrm rot="5400000">
            <a:off x="3879564" y="740278"/>
            <a:ext cx="3168353" cy="23042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8" r="11940"/>
          <a:stretch/>
        </p:blipFill>
        <p:spPr>
          <a:xfrm rot="5400000">
            <a:off x="491848" y="3980760"/>
            <a:ext cx="3168351" cy="305468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92696" y="323528"/>
            <a:ext cx="3429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Птицы, рептилии пребывают в вольерах и террариумах, но большая часть территории – около 30 га, отдана большим кошкам в свободное пользование. Посетители наблюдают за жизнью царей зверей, находясь на специальных подмостках, высотой более двух метров, и протяженностью почти километр. Кроме того, можно подъехать ко львам совсем близко на специальном электромобиле в сопровождении опытных смотрителей.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48680" y="7380312"/>
            <a:ext cx="3429000" cy="1083374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580"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были в Севастополе, Ялте, Алуште, Алупке. В каждом городе свои достопримечательности и красота!</a:t>
            </a:r>
            <a:endParaRPr lang="ru-RU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81128" y="8532440"/>
            <a:ext cx="1765227" cy="311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FF33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Семья </a:t>
            </a:r>
            <a:r>
              <a:rPr lang="ru-RU" sz="1400" b="1" i="1" dirty="0" smtClean="0">
                <a:solidFill>
                  <a:srgbClr val="FF33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Савченко</a:t>
            </a:r>
            <a:endParaRPr lang="ru-RU" sz="1100" b="1" dirty="0">
              <a:solidFill>
                <a:srgbClr val="FF33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3" t="41241" r="9192" b="3353"/>
          <a:stretch/>
        </p:blipFill>
        <p:spPr>
          <a:xfrm>
            <a:off x="3977680" y="4860032"/>
            <a:ext cx="2439417" cy="1861589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425020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3" t="3584" r="9192" b="3353"/>
          <a:stretch/>
        </p:blipFill>
        <p:spPr>
          <a:xfrm>
            <a:off x="-1" y="1815"/>
            <a:ext cx="6855481" cy="925070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9387" y="1115616"/>
            <a:ext cx="63367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i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</a:t>
            </a:r>
            <a:r>
              <a:rPr lang="ru-RU" sz="1400" b="1" i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В следующем номере журнала:  «День Знаний»,</a:t>
            </a:r>
            <a:r>
              <a:rPr lang="ru-RU" sz="1400" b="1" i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b="1" i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«Наши педагоги», «Мы самые маленькие», «Дополнительные услуги в детском саду» и многое другое.</a:t>
            </a:r>
          </a:p>
          <a:p>
            <a:pPr algn="ctr"/>
            <a:endParaRPr lang="ru-RU" sz="1400" b="1" i="1" dirty="0" smtClean="0">
              <a:solidFill>
                <a:srgbClr val="C00000"/>
              </a:solidFill>
              <a:latin typeface="Times New Roman"/>
              <a:ea typeface="Calibri"/>
              <a:cs typeface="Times New Roman"/>
            </a:endParaRP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Приглашаем всех родителей к участию  в рубрике «Семейные странички» в нашем журнале! (Поделитесь своими  впечатлениями о семейном отдыхе, опытом семейного воспитания, мы - многодетная семья  или просто расскажите о традициях своей семьи).</a:t>
            </a:r>
          </a:p>
          <a:p>
            <a:endParaRPr lang="ru-RU" sz="1400" i="1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3892" y="2718420"/>
            <a:ext cx="610623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Над журналом работала </a:t>
            </a:r>
          </a:p>
          <a:p>
            <a:pPr algn="ctr"/>
            <a:r>
              <a:rPr lang="ru-RU" sz="1400" b="1" i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творческая инициативная группа:</a:t>
            </a:r>
            <a:r>
              <a:rPr lang="ru-RU" sz="1400" b="1" i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b="1" i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algn="ctr"/>
            <a:r>
              <a:rPr lang="ru-RU" sz="1400" b="1" i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Е. В. Будинова, В. </a:t>
            </a:r>
            <a:r>
              <a:rPr lang="ru-RU" sz="1400" b="1" i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Р</a:t>
            </a:r>
            <a:r>
              <a:rPr lang="ru-RU" sz="1400" b="1" i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. Саввинова, Т</a:t>
            </a:r>
            <a:r>
              <a:rPr lang="ru-RU" sz="1400" b="1" i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. Н. </a:t>
            </a:r>
            <a:r>
              <a:rPr lang="ru-RU" sz="1400" b="1" i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Такырова,  </a:t>
            </a:r>
          </a:p>
          <a:p>
            <a:pPr algn="ctr"/>
            <a:r>
              <a:rPr lang="ru-RU" sz="1400" b="1" i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Е</a:t>
            </a:r>
            <a:r>
              <a:rPr lang="ru-RU" sz="1400" b="1" i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ru-RU" sz="1400" b="1" i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Г</a:t>
            </a:r>
            <a:r>
              <a:rPr lang="ru-RU" sz="1400" b="1" i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. Цыпляткина, </a:t>
            </a:r>
            <a:r>
              <a:rPr lang="ru-RU" sz="1400" b="1" i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Н</a:t>
            </a:r>
            <a:r>
              <a:rPr lang="ru-RU" sz="1400" b="1" i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ru-RU" sz="1400" b="1" i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П</a:t>
            </a:r>
            <a:r>
              <a:rPr lang="ru-RU" sz="1400" b="1" i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. Туприна</a:t>
            </a:r>
          </a:p>
          <a:p>
            <a:pPr algn="ctr"/>
            <a:r>
              <a:rPr lang="ru-RU" sz="1400" b="1" i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Участники рубрики «Семейные странички»:</a:t>
            </a:r>
          </a:p>
          <a:p>
            <a:pPr algn="ctr"/>
            <a:r>
              <a:rPr lang="ru-RU" sz="1400" b="1" i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Семьи: Наточевых, Токаревых, Добряковых, Рощупкиных, </a:t>
            </a:r>
            <a:r>
              <a:rPr lang="ru-RU" sz="1400" b="1" i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С</a:t>
            </a:r>
            <a:r>
              <a:rPr lang="ru-RU" sz="1400" b="1" i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авченко.</a:t>
            </a:r>
          </a:p>
          <a:p>
            <a:pPr algn="ctr"/>
            <a:r>
              <a:rPr lang="ru-RU" sz="1400" b="1" i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Стихи: О</a:t>
            </a:r>
            <a:r>
              <a:rPr lang="ru-RU" sz="1400" b="1" i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. В. Заголило</a:t>
            </a:r>
            <a:endParaRPr lang="ru-RU" sz="1400" b="1" i="1" dirty="0" smtClean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 algn="ctr"/>
            <a:r>
              <a:rPr lang="ru-RU" sz="1400" b="1" i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Фото для журнала предоставлены воспитателями  и родителями групп.</a:t>
            </a:r>
            <a:endParaRPr lang="ru-RU" sz="1400" b="1" i="1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 algn="ctr"/>
            <a:r>
              <a:rPr lang="ru-RU" sz="1400" b="1" i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Гл. редактор:  Н</a:t>
            </a:r>
            <a:r>
              <a:rPr lang="ru-RU" sz="1400" b="1" i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. В. Федоренко</a:t>
            </a:r>
          </a:p>
          <a:p>
            <a:endParaRPr lang="ru-RU" sz="1400" b="1" i="1" dirty="0">
              <a:solidFill>
                <a:srgbClr val="C000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28800" y="698400"/>
            <a:ext cx="3816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Веб-сайт в интернете </a:t>
            </a:r>
            <a:r>
              <a:rPr lang="ru-RU" sz="20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www.almazik.org</a:t>
            </a:r>
            <a:endParaRPr lang="ru-RU" sz="2000" dirty="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13239" y="158074"/>
            <a:ext cx="3429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1400" b="1" i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Полная версия журнала размещена на сайте АН ДОО «Алмазик».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1" r="15350" b="5113"/>
          <a:stretch/>
        </p:blipFill>
        <p:spPr>
          <a:xfrm>
            <a:off x="4005064" y="5292080"/>
            <a:ext cx="2435221" cy="3413308"/>
          </a:xfrm>
          <a:prstGeom prst="rect">
            <a:avLst/>
          </a:prstGeom>
          <a:ln w="38100">
            <a:solidFill>
              <a:srgbClr val="FF3300"/>
            </a:solidFill>
          </a:ln>
        </p:spPr>
      </p:pic>
    </p:spTree>
    <p:extLst>
      <p:ext uri="{BB962C8B-B14F-4D97-AF65-F5344CB8AC3E}">
        <p14:creationId xmlns:p14="http://schemas.microsoft.com/office/powerpoint/2010/main" val="550291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E7FFE7"/>
            </a:gs>
            <a:gs pos="99000">
              <a:srgbClr val="FFFFBD"/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1918" y="55572"/>
            <a:ext cx="4248472" cy="1322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Лето закружилось разнотравьем,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Над цветком порхает мотылек,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пчела жужжит, не умолкая,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Собирает липовый медок.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1406" y="7377362"/>
            <a:ext cx="4525532" cy="1655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Жарко, солнце светит ярко,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Манит в тень нас ива у реки,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Весело журчит ручей, 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щебечут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птицы</a:t>
            </a: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Лето, лето, как прекрасно ты!!!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09120" y="8681226"/>
            <a:ext cx="2033918" cy="297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1720"/>
              </a:lnSpc>
            </a:pPr>
            <a:r>
              <a:rPr lang="ru-RU" sz="1400" b="1" i="1" dirty="0" smtClean="0">
                <a:solidFill>
                  <a:srgbClr val="FF3300"/>
                </a:solidFill>
                <a:latin typeface="Georgia" panose="02040502050405020303" pitchFamily="18" charset="0"/>
                <a:ea typeface="Times New Roman"/>
              </a:rPr>
              <a:t>Ольга Заголило</a:t>
            </a:r>
            <a:endParaRPr lang="ru-RU" sz="1400" b="1" i="1" dirty="0">
              <a:solidFill>
                <a:srgbClr val="FF3300"/>
              </a:solidFill>
              <a:latin typeface="Georgia" panose="02040502050405020303" pitchFamily="18" charset="0"/>
              <a:ea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" t="1000" r="16400" b="9401"/>
          <a:stretch/>
        </p:blipFill>
        <p:spPr>
          <a:xfrm>
            <a:off x="4164844" y="199094"/>
            <a:ext cx="2457273" cy="2016224"/>
          </a:xfrm>
          <a:prstGeom prst="rect">
            <a:avLst/>
          </a:prstGeom>
          <a:ln w="38100">
            <a:solidFill>
              <a:srgbClr val="FF66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" t="22001" r="28697" b="8001"/>
          <a:stretch/>
        </p:blipFill>
        <p:spPr>
          <a:xfrm>
            <a:off x="4179802" y="2393914"/>
            <a:ext cx="2459482" cy="1925796"/>
          </a:xfrm>
          <a:prstGeom prst="rect">
            <a:avLst/>
          </a:prstGeom>
          <a:ln w="38100">
            <a:solidFill>
              <a:srgbClr val="FF66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30" b="3633"/>
          <a:stretch/>
        </p:blipFill>
        <p:spPr>
          <a:xfrm>
            <a:off x="404147" y="3524711"/>
            <a:ext cx="2039444" cy="1840894"/>
          </a:xfrm>
          <a:prstGeom prst="rect">
            <a:avLst/>
          </a:prstGeom>
          <a:ln w="38100">
            <a:solidFill>
              <a:srgbClr val="FF66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8001" r="6951" b="5201"/>
          <a:stretch/>
        </p:blipFill>
        <p:spPr>
          <a:xfrm>
            <a:off x="4194733" y="4504283"/>
            <a:ext cx="2413773" cy="1943558"/>
          </a:xfrm>
          <a:prstGeom prst="rect">
            <a:avLst/>
          </a:prstGeom>
          <a:ln w="38100">
            <a:solidFill>
              <a:srgbClr val="FF660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0" t="24799" r="29000" b="26201"/>
          <a:stretch/>
        </p:blipFill>
        <p:spPr>
          <a:xfrm>
            <a:off x="2594172" y="3524711"/>
            <a:ext cx="1420118" cy="1840893"/>
          </a:xfrm>
          <a:prstGeom prst="rect">
            <a:avLst/>
          </a:prstGeom>
          <a:ln w="38100">
            <a:solidFill>
              <a:srgbClr val="FF660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1" t="22001" b="20600"/>
          <a:stretch/>
        </p:blipFill>
        <p:spPr>
          <a:xfrm>
            <a:off x="409661" y="1440243"/>
            <a:ext cx="3564389" cy="1907341"/>
          </a:xfrm>
          <a:prstGeom prst="rect">
            <a:avLst/>
          </a:prstGeom>
          <a:ln w="38100">
            <a:solidFill>
              <a:srgbClr val="FF660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1" t="22001" r="14301" b="12201"/>
          <a:stretch/>
        </p:blipFill>
        <p:spPr>
          <a:xfrm>
            <a:off x="4186593" y="6617532"/>
            <a:ext cx="2413773" cy="1955988"/>
          </a:xfrm>
          <a:prstGeom prst="rect">
            <a:avLst/>
          </a:prstGeom>
          <a:ln w="38100">
            <a:solidFill>
              <a:srgbClr val="FF6600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1" t="12200" r="6950" b="22001"/>
          <a:stretch/>
        </p:blipFill>
        <p:spPr>
          <a:xfrm>
            <a:off x="1019939" y="5542731"/>
            <a:ext cx="2732429" cy="1834631"/>
          </a:xfrm>
          <a:prstGeom prst="rect">
            <a:avLst/>
          </a:prstGeom>
          <a:ln w="38100"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1991375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E7FFE7"/>
            </a:gs>
            <a:gs pos="99000">
              <a:srgbClr val="FFFFBD"/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4124" y="179512"/>
            <a:ext cx="5832648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FF00FF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«Как малыши провели лето в детском саду»</a:t>
            </a:r>
            <a:endParaRPr lang="ru-RU" sz="2400" b="1" dirty="0">
              <a:solidFill>
                <a:srgbClr val="FF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0688" y="1062190"/>
            <a:ext cx="5832648" cy="5010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Лето - прекрасная пора для укрепления здоровья малышей. Летом игра занимает большое место в жизни детей, она делает их жизнь полноценной и радостной. Жизнь малышей в летний оздоровительный период была наполнена развлечениями, смехом и весельем.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Именно в этот период дети много времени проводили на свежем воздухе. Это даёт значительный физический и эмоциональный запас сил для успешного полноценного развития малышей и повышения их иммунитета. На свежем воздухе с детьми проводилась: основная совместная деятельность, игры, активные физические нагрузки, ознакомление с окружающей природой, чтение детской художественной литературы. Для эстетического развития детей, на участке проводились ежедневные наблюдения за ростом цветов и овощей на клумбах.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Оздоровительная работа основывалась на закаливающих процедурах, таких как воздушные и солнечные ванны, гимнастика после сна, хождение по массажным коврикам, пальчиковая гимнастика.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Летний оздоровительный период прошел успешно, с пользой для детей.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8"/>
          <a:stretch/>
        </p:blipFill>
        <p:spPr>
          <a:xfrm>
            <a:off x="754124" y="6147033"/>
            <a:ext cx="3528392" cy="2643159"/>
          </a:xfrm>
          <a:prstGeom prst="rect">
            <a:avLst/>
          </a:prstGeom>
          <a:ln w="38100">
            <a:solidFill>
              <a:srgbClr val="006600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4941168" y="8254671"/>
            <a:ext cx="1645727" cy="555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Будинова</a:t>
            </a:r>
            <a:endParaRPr lang="ru-RU" sz="11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endParaRPr lang="ru-RU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3" t="41241" r="9192" b="3353"/>
          <a:stretch/>
        </p:blipFill>
        <p:spPr>
          <a:xfrm>
            <a:off x="4539071" y="6147033"/>
            <a:ext cx="2047701" cy="1645062"/>
          </a:xfrm>
          <a:prstGeom prst="rect">
            <a:avLst/>
          </a:prstGeom>
          <a:ln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val="1394891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E7FFE7"/>
            </a:gs>
            <a:gs pos="99000">
              <a:srgbClr val="FFFFBD"/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013176" y="8460432"/>
            <a:ext cx="1703641" cy="555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Саввинова</a:t>
            </a:r>
            <a:endParaRPr lang="ru-RU" sz="11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endParaRPr lang="ru-RU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556792" y="0"/>
            <a:ext cx="38556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00FF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«Мы стали старше»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39546" y="730608"/>
            <a:ext cx="4268092" cy="1897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– это счастье, дети – это радость,</a:t>
            </a:r>
            <a:endParaRPr lang="ru-RU" sz="1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– это в жизни свежий ветерок.</a:t>
            </a:r>
            <a:endParaRPr lang="ru-RU" sz="1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Их не заработать, это не награда,</a:t>
            </a:r>
            <a:endParaRPr lang="ru-RU" sz="1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Их по благодати взрослым дарит Бог.</a:t>
            </a:r>
            <a:endParaRPr lang="ru-RU" sz="1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Дети, как на странно, также испытанье.</a:t>
            </a:r>
            <a:endParaRPr lang="ru-RU" sz="1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Дети, как деревья, сами не растут.</a:t>
            </a:r>
            <a:endParaRPr lang="ru-RU" sz="14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C:\Users\User\Desktop\IMG-20210525-WA0039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8" r="7686" b="35175"/>
          <a:stretch/>
        </p:blipFill>
        <p:spPr bwMode="auto">
          <a:xfrm>
            <a:off x="528806" y="684929"/>
            <a:ext cx="2252122" cy="2066290"/>
          </a:xfrm>
          <a:prstGeom prst="rect">
            <a:avLst/>
          </a:prstGeom>
          <a:noFill/>
          <a:ln w="38100">
            <a:solidFill>
              <a:srgbClr val="FF33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C:\Users\User\Desktop\IMG-20210408-WA002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" t="6468" b="4765"/>
          <a:stretch/>
        </p:blipFill>
        <p:spPr bwMode="auto">
          <a:xfrm>
            <a:off x="3777902" y="3046972"/>
            <a:ext cx="2808870" cy="2073898"/>
          </a:xfrm>
          <a:prstGeom prst="rect">
            <a:avLst/>
          </a:prstGeom>
          <a:noFill/>
          <a:ln w="38100">
            <a:solidFill>
              <a:srgbClr val="FF33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48902" y="2974483"/>
            <a:ext cx="3429000" cy="22188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 нужна забота, ласка, пониманье.</a:t>
            </a:r>
            <a:endParaRPr lang="ru-RU" sz="11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– это время, дети – это труд.</a:t>
            </a:r>
            <a:endParaRPr lang="ru-RU" sz="11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– это будто жизнь пошла сначала:</a:t>
            </a:r>
            <a:endParaRPr lang="ru-RU" sz="11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Первые улыбки, первые шаги,</a:t>
            </a:r>
            <a:endParaRPr lang="ru-RU" sz="11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Первые успехи, первые провалы.</a:t>
            </a:r>
            <a:endParaRPr lang="ru-RU" sz="11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– это опыт, дети – это мы.</a:t>
            </a:r>
            <a:endParaRPr lang="ru-RU" sz="1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55640" y="5118048"/>
            <a:ext cx="6069704" cy="3426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75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	Этот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год был непростым, порой не всё складывалось легко, но можно с уверенностью сказать – это был интересный, насыщенный событиями, мероприятиями, победами и успехами год.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75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	Наши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дети стали ещё на один год старше, а значит здоровее, смышлёнее, умнее. Мы вместе с ребятами прошли немало испытаний и трудностей на пути к овладению новыми знаниями, навыками и умениями. Кому-то всё давалось легко, кому-то приходилось прикладывать немалые усилия для достижения поставленных целей, но все достойно прошли нелёгкий путь под названием «Младшая группа». Нам есть чем гордиться.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628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E7FFE7"/>
            </a:gs>
            <a:gs pos="99000">
              <a:srgbClr val="FFFFBD"/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61256" y="715699"/>
            <a:ext cx="60255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Особое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внимание в нашем детском саду в режиме дня уделяют проведению закаливающих процедур, способствующих укреплению здоровья и снижению заболеваемости. Закаливание будет эффективным только тогда, когда оно обеспечивается в течении всего времени пребывания ребёнка в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детском саду.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Поэтому педагоги соблюдают  чёткую организацию теплового и воздушного режима помещения, рациональную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перегревающую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одежду детей, соблюдают режим прогулок во все времена года, проводят занятия утренней гимнастикой и физкультурой, используют в течение дня ходьбу босиком, обширное умывание, сон без маек, Рижский метод закаливания (топтание по коврику с шипами, по влажной салфетке, смоченной в солевом растворе). </a:t>
            </a:r>
            <a:endParaRPr lang="ru-RU" dirty="0"/>
          </a:p>
        </p:txBody>
      </p:sp>
      <p:pic>
        <p:nvPicPr>
          <p:cNvPr id="8" name="Рисунок 7" descr="C:\Documents and Settings\Admin\Мои документы\Downloads\IMG-20210903-WA0033.jpg"/>
          <p:cNvPicPr/>
          <p:nvPr/>
        </p:nvPicPr>
        <p:blipFill rotWithShape="1">
          <a:blip r:embed="rId2" cstate="print"/>
          <a:srcRect t="19313" r="42465" b="13877"/>
          <a:stretch/>
        </p:blipFill>
        <p:spPr bwMode="auto">
          <a:xfrm>
            <a:off x="561257" y="3461656"/>
            <a:ext cx="2795736" cy="2694519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9" name="Рисунок 8" descr="C:\Documents and Settings\Admin\Мои документы\Downloads\IMG-20210903-WA00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1088" y="6324252"/>
            <a:ext cx="2442992" cy="2448272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754124" y="179512"/>
            <a:ext cx="5832648" cy="467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 smtClean="0">
                <a:solidFill>
                  <a:srgbClr val="0066FF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«Если хочешь быть здоров! »</a:t>
            </a:r>
            <a:endParaRPr lang="ru-RU" sz="2400" b="1" dirty="0">
              <a:solidFill>
                <a:srgbClr val="0066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13602" r="8000" b="3800"/>
          <a:stretch/>
        </p:blipFill>
        <p:spPr>
          <a:xfrm>
            <a:off x="567789" y="6324252"/>
            <a:ext cx="3485675" cy="2448272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1" t="12201" r="15351"/>
          <a:stretch/>
        </p:blipFill>
        <p:spPr>
          <a:xfrm>
            <a:off x="3501008" y="3489424"/>
            <a:ext cx="3163072" cy="2666752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485225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E7FFE7"/>
            </a:gs>
            <a:gs pos="99000">
              <a:srgbClr val="FFFFBD"/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869160" y="8254671"/>
            <a:ext cx="1717735" cy="555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Н. 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Такырова</a:t>
            </a:r>
            <a:endParaRPr lang="ru-RU" sz="11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endParaRPr lang="ru-RU" b="1" dirty="0"/>
          </a:p>
        </p:txBody>
      </p:sp>
      <p:pic>
        <p:nvPicPr>
          <p:cNvPr id="6" name="Рисунок 5" descr="C:\Documents and Settings\Admin\Мои документы\Downloads\IMG-20210903-WA003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440" y="195898"/>
            <a:ext cx="3119760" cy="3049797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9" name="Рисунок 8" descr="C:\Documents and Settings\Admin\Мои документы\Downloads\IMG-20210903-WA003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7869" y="179511"/>
            <a:ext cx="2452213" cy="3049797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61" y="6201438"/>
            <a:ext cx="3501008" cy="2625756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1" t="22001" r="13250" b="17800"/>
          <a:stretch/>
        </p:blipFill>
        <p:spPr>
          <a:xfrm>
            <a:off x="4044794" y="3516869"/>
            <a:ext cx="2425287" cy="2483032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0" t="27600" r="30051" b="12200"/>
          <a:stretch/>
        </p:blipFill>
        <p:spPr>
          <a:xfrm>
            <a:off x="535440" y="3506108"/>
            <a:ext cx="3119760" cy="2531126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3" t="41241" r="9192" b="3353"/>
          <a:stretch/>
        </p:blipFill>
        <p:spPr>
          <a:xfrm>
            <a:off x="4422380" y="6256684"/>
            <a:ext cx="2047701" cy="1645062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367287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E7FFE7"/>
            </a:gs>
            <a:gs pos="99000">
              <a:srgbClr val="FFFFBD"/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76673" y="179378"/>
            <a:ext cx="6110222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«Пожарные в гостях у ребят»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9072" y="857260"/>
            <a:ext cx="5665424" cy="355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 научить воспитанников в детском саду правильно вести себя в экстремальной ситуации, педагоги знакомят их с правилами пожарной безопасности, также дают рекомендации родителям.  В игровой форме проводятся различные мероприятия, на которых закрепляются правила поведения при пожаре: игры –тренировки «Кто быстрее всех оденется», «Проложи маршрут безопасного выхода» и т.д., в практических заданиях дети ищут выход из ситуации («пожар», «задымление», «огонь на лестнице»).  Проводятся беседы с просмотром роликов на тему пожарной безопасности, читаем и обсуждаем рассказы, жизненные истории, связанные с возгоранием. Проводим тематические игры: сюжетно –ролевые игры «Мы пожарные», «Пожарная часть»; дидактические «Найди и покажи», «Найди безопасный путь», «Проложи дорогу», «Сложи и назови предмет» и т.д.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7"/>
          <a:stretch/>
        </p:blipFill>
        <p:spPr>
          <a:xfrm>
            <a:off x="699252" y="4716016"/>
            <a:ext cx="5706043" cy="367240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094097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E7FFE7"/>
            </a:gs>
            <a:gs pos="99000">
              <a:srgbClr val="FFFFBD"/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9"/>
          <a:stretch/>
        </p:blipFill>
        <p:spPr>
          <a:xfrm>
            <a:off x="751996" y="395536"/>
            <a:ext cx="5663216" cy="3384376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88" y="4139952"/>
            <a:ext cx="5688632" cy="426647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9513964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3265</TotalTime>
  <Words>1797</Words>
  <Application>Microsoft Office PowerPoint</Application>
  <PresentationFormat>Экран (4:3)</PresentationFormat>
  <Paragraphs>102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Franklin Gothic Book</vt:lpstr>
      <vt:lpstr>Georgia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Home</cp:lastModifiedBy>
  <cp:revision>327</cp:revision>
  <dcterms:created xsi:type="dcterms:W3CDTF">2018-04-14T00:51:18Z</dcterms:created>
  <dcterms:modified xsi:type="dcterms:W3CDTF">2021-09-11T02:11:35Z</dcterms:modified>
</cp:coreProperties>
</file>