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257" r:id="rId3"/>
    <p:sldId id="289" r:id="rId4"/>
    <p:sldId id="258" r:id="rId5"/>
    <p:sldId id="259" r:id="rId6"/>
    <p:sldId id="260" r:id="rId7"/>
    <p:sldId id="265" r:id="rId8"/>
    <p:sldId id="267" r:id="rId9"/>
    <p:sldId id="261" r:id="rId10"/>
    <p:sldId id="292" r:id="rId11"/>
    <p:sldId id="268" r:id="rId12"/>
    <p:sldId id="262" r:id="rId13"/>
    <p:sldId id="290" r:id="rId14"/>
    <p:sldId id="282" r:id="rId15"/>
    <p:sldId id="284" r:id="rId16"/>
    <p:sldId id="286" r:id="rId17"/>
    <p:sldId id="287" r:id="rId18"/>
    <p:sldId id="272" r:id="rId19"/>
    <p:sldId id="285" r:id="rId20"/>
    <p:sldId id="274" r:id="rId21"/>
    <p:sldId id="275" r:id="rId22"/>
    <p:sldId id="276" r:id="rId23"/>
    <p:sldId id="279" r:id="rId24"/>
    <p:sldId id="277" r:id="rId25"/>
    <p:sldId id="288" r:id="rId26"/>
    <p:sldId id="278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6" autoAdjust="0"/>
  </p:normalViewPr>
  <p:slideViewPr>
    <p:cSldViewPr>
      <p:cViewPr>
        <p:scale>
          <a:sx n="72" d="100"/>
          <a:sy n="72" d="100"/>
        </p:scale>
        <p:origin x="-1290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smiles.33b.ru/smile.94690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smiles.33b.ru/smile.9659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178621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старшей медицинской сестры </a:t>
            </a:r>
            <a:r>
              <a:rPr lang="en-US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Детского сада № 36 «Алмазик» </a:t>
            </a:r>
            <a:b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2021 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8029649" cy="4187552"/>
          </a:xfrm>
        </p:spPr>
      </p:pic>
    </p:spTree>
    <p:extLst>
      <p:ext uri="{BB962C8B-B14F-4D97-AF65-F5344CB8AC3E}">
        <p14:creationId xmlns:p14="http://schemas.microsoft.com/office/powerpoint/2010/main" val="121248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2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404664"/>
            <a:ext cx="76328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42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0"/>
            <a:ext cx="748883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</a:t>
            </a:r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детском саду проводятся следующие </a:t>
            </a:r>
            <a:endParaRPr lang="ru-RU" sz="2000" b="1" dirty="0" smtClean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мероприятия</a:t>
            </a:r>
            <a:r>
              <a:rPr lang="ru-RU" sz="2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77744"/>
              </p:ext>
            </p:extLst>
          </p:nvPr>
        </p:nvGraphicFramePr>
        <p:xfrm>
          <a:off x="323528" y="836712"/>
          <a:ext cx="8136904" cy="5708671"/>
        </p:xfrm>
        <a:graphic>
          <a:graphicData uri="http://schemas.openxmlformats.org/drawingml/2006/table">
            <a:tbl>
              <a:tblPr firstRow="1" firstCol="1" bandRow="1"/>
              <a:tblGrid>
                <a:gridCol w="583545"/>
                <a:gridCol w="7553359"/>
              </a:tblGrid>
              <a:tr h="2293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Соблюдения режима дня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Утренняя гимнастика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88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Утренний прием (гимнастика на воздухе) (июль-август)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210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Дыхательная гимнастика «Поиграем носиком»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7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ЛФК (коррекция осанки, стопы, зрения)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75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Физическое воспитание (1раз в неделю)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Плавание (1 раза в неделю)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91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Прогулки на свежем воздухе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раза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день)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Контрастное обливание ног (летний оздоровительный период)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91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Самомассаж точечный по Уманской, игровой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Рижский метод оздоровления - ходьба босиком по мокрой дорожке, ребристой доске, «морском» коврике после дневного сна.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Полоскание полости рта, горла кипяченой водой комнатной температуры после каждого приема пищи, соленой водой после сна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Обширное умывание прохладной водой, умывание рук до локтей водой с постепенным понижением температуры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Местные и общие воздушные ванны (проветривание помещения)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484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Профилактика острых респираторных вирусных заболеваний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новой коронавирусной инфекции (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фитоионизация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воздуха,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оксолиновая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мазь в нос 2 раза в день, иммуномодуляторы -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анаферон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т х 1 раз в день - №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арбидол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т х1 р/д,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Гриппферон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2 кап х2 р/д)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Профилактика </a:t>
                      </a:r>
                      <a:r>
                        <a:rPr lang="ru-RU" sz="1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йоддефицитных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состояний (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йодобаланс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100 мг – 1 раз в день – 45 дней) (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апрель). Витамин Д3 по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назначению врача педиатра (</a:t>
                      </a:r>
                      <a:r>
                        <a:rPr lang="ru-RU" sz="1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осень,весна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-1 раз в день-30 дней)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Свето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и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цветотерапия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(обеспечение светового режима и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световое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сопровождение среды и учебного процесса)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81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Питание, витаминизированное с разнообразием овощных блюд, соков и фруктов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Фитонцидопрофилактика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«волшебная приправа» (лук, чеснок на первое блюдо в обед)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325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Оксигенотерапия (кислородный коктейль 1 курс – 10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дней-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ежеквартально,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договору 192 ребенка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10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С-витаминизация III блюда </a:t>
                      </a:r>
                      <a:endParaRPr lang="ru-RU" sz="1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16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21" marR="41821" marT="8364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76056" y="8367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4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23873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Качественные показатели работы за 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год.</a:t>
            </a:r>
            <a:endParaRPr lang="ru-RU" sz="28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6527" y="836712"/>
            <a:ext cx="76626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и организация обслуживания вновь поступающих детей в детское учреждение.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Особое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 в учреждении уделяется приему вновь поступающих детей и создание условий, способствующих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облегчению периода адаптации.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перед поступлением в детский сад проходят углубленный медицинский осмотр, согласно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514-н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прохождения несовершеннолетними медицинских осмотров, в том числе при поступлении в образовательные учреждения»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10.08.2017г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поликлинике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месту жительства. На ребенка составляется подробная выписка - эпикриз с заключением о состоянии здоровья ребенка; с оценкой нервно - психического развития, определяется группа здоровья, даются рекомендации по его дальнейшему наблюдению.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2021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в детский сад «Алмазик»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поступило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воспитанника, выбыло –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 ребенка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Нарушений состояния здоровья, вызванных адаптацией, нет.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2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257829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течение 2021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учебного года продолжалась работа по расширению зон обслуживания и совершенствованию условий для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профилактической работы. Введена дополнительная оздоровительная  услуга «Кислородный коктейль».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Общее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санитарно-гигиеническое состояние дошкольного учреждения соответствует требованиям СанПиН: питьевой, световой и воздушный режимы соответствуют нормам. По результатам плановых и внеплановых проверок </a:t>
            </a:r>
            <a:r>
              <a:rPr lang="ru-RU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грубых нарушений не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отмечалось.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06" y="2553817"/>
            <a:ext cx="6105830" cy="3755503"/>
          </a:xfrm>
        </p:spPr>
      </p:pic>
    </p:spTree>
    <p:extLst>
      <p:ext uri="{BB962C8B-B14F-4D97-AF65-F5344CB8AC3E}">
        <p14:creationId xmlns:p14="http://schemas.microsoft.com/office/powerpoint/2010/main" val="35794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60648"/>
            <a:ext cx="835292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по группам здоровья воспитанников  </a:t>
            </a:r>
            <a:endParaRPr lang="ru-RU" sz="2400" b="1" dirty="0" smtClean="0">
              <a:ln/>
              <a:solidFill>
                <a:schemeClr val="accent3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д/с </a:t>
            </a: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36 «Алмазик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конец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12944"/>
              </p:ext>
            </p:extLst>
          </p:nvPr>
        </p:nvGraphicFramePr>
        <p:xfrm>
          <a:off x="399697" y="1268763"/>
          <a:ext cx="6979218" cy="2539898"/>
        </p:xfrm>
        <a:graphic>
          <a:graphicData uri="http://schemas.openxmlformats.org/drawingml/2006/table">
            <a:tbl>
              <a:tblPr/>
              <a:tblGrid>
                <a:gridCol w="1261305"/>
                <a:gridCol w="1261305"/>
                <a:gridCol w="1345391"/>
                <a:gridCol w="1429478"/>
                <a:gridCol w="1681739"/>
              </a:tblGrid>
              <a:tr h="903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начало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конец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Улучшили группу здоровья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(одна цифра)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Ухудшили группу здоровья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(одна цифра)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02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16000" algn="l"/>
                        </a:tabLst>
                        <a:defRPr/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18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986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10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19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78" marR="68078" marT="945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221088"/>
            <a:ext cx="324036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ld"/>
      </p:transition>
    </mc:Choice>
    <mc:Fallback xmlns="">
      <p:transition spd="slow"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84969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ПО ГРУППАМ ЗДОРОВЬЯ 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ГОДАМ РОЖДЕНИЯ за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2021г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6091"/>
              </p:ext>
            </p:extLst>
          </p:nvPr>
        </p:nvGraphicFramePr>
        <p:xfrm>
          <a:off x="899592" y="1268760"/>
          <a:ext cx="7416824" cy="3915664"/>
        </p:xfrm>
        <a:graphic>
          <a:graphicData uri="http://schemas.openxmlformats.org/drawingml/2006/table">
            <a:tbl>
              <a:tblPr/>
              <a:tblGrid>
                <a:gridCol w="1800200"/>
                <a:gridCol w="1368152"/>
                <a:gridCol w="1080120"/>
                <a:gridCol w="1152128"/>
                <a:gridCol w="1080120"/>
                <a:gridCol w="936104"/>
              </a:tblGrid>
              <a:tr h="5334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Года рождения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Группы здоровья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     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3200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2016г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501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2015г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45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2014г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rd"/>
      </p:transition>
    </mc:Choice>
    <mc:Fallback xmlns="">
      <p:transition spd="slow">
        <p:pull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003232" cy="547926"/>
          </a:xfrm>
        </p:spPr>
        <p:txBody>
          <a:bodyPr/>
          <a:lstStyle/>
          <a:p>
            <a:pPr algn="ctr"/>
            <a:r>
              <a:rPr lang="ru-RU" dirty="0" smtClean="0"/>
              <a:t>Отчет по заболеваемости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836712"/>
            <a:ext cx="7931224" cy="36004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8794987"/>
              </p:ext>
            </p:extLst>
          </p:nvPr>
        </p:nvGraphicFramePr>
        <p:xfrm>
          <a:off x="457200" y="908720"/>
          <a:ext cx="8153397" cy="38239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0544"/>
                <a:gridCol w="792088"/>
                <a:gridCol w="864096"/>
                <a:gridCol w="792088"/>
                <a:gridCol w="936104"/>
                <a:gridCol w="648072"/>
                <a:gridCol w="792088"/>
                <a:gridCol w="612384"/>
                <a:gridCol w="905933"/>
              </a:tblGrid>
              <a:tr h="3600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</a:rPr>
                        <a:t>Наименование болезни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</a:rPr>
                        <a:t>Всего случаев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</a:rPr>
                        <a:t>От 1 - 3 лет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</a:rPr>
                        <a:t>От 3 - 5 лет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00"/>
                          </a:solidFill>
                          <a:effectLst/>
                        </a:rPr>
                        <a:t>От 6 - 7 лет</a:t>
                      </a:r>
                      <a:endParaRPr lang="ru-RU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</a:tr>
              <a:tr h="34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Среднесписочный состав детей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</a:tr>
              <a:tr h="34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пропусков на 1 ребёнка по болезни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55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заболевания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случаев на 1 ребёнка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здоровья за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23,3%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</a:tr>
              <a:tr h="341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Пропущено д/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болезни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8206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4840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0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Пропущено д/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22427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5569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14731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д/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28212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18117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Детодни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27640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/>
                </a:tc>
              </a:tr>
              <a:tr h="2235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1" marR="4821" marT="482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102,1%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44" y="5225424"/>
            <a:ext cx="82089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Пояснение: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дето-дням выполнен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102,1%.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здоровья составляет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23,3%.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 заболеваемости на 1 ребенка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4,2.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данные заболеваемости хочется отметить, что в детском саду показатели заболеваемости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15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8003232" cy="619934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Диспансеризация детей в детском саду.</a:t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836712"/>
            <a:ext cx="8003232" cy="172819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Диспансеризация детей , посещающих детский сад, заключается в систематическом медицинском наблюдении за состоянием здоровья с профилактической целью в течение всего периода пребывания в учреждении. Проводим доврачебный осмотр детей (скрининг). 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тесты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делаются с целью раннего выявления отклонений в состоянии здоровья детей для наиболее эффективного проведения лечебно-оздоровительных мероприятий. Окончательный диагноз устанавливается педиатром или узким специалистом после дополнительных обследований. Ежегодно проводятся лабораторные исследования детей в  поликлинике.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58658"/>
              </p:ext>
            </p:extLst>
          </p:nvPr>
        </p:nvGraphicFramePr>
        <p:xfrm>
          <a:off x="395536" y="2720353"/>
          <a:ext cx="8064894" cy="329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6516"/>
                <a:gridCol w="1763444"/>
                <a:gridCol w="1528705"/>
                <a:gridCol w="1166229"/>
              </a:tblGrid>
              <a:tr h="5646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Исследования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Подлежало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3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Анкетный тест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3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Артериальное давление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67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Опорно-двигательный аппарат (определение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осанки,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плантограмма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67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зрения (определение остроты зрения)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37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слуха (шепотная речь)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5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662989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вакцинопрофилактики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750375"/>
            <a:ext cx="83529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Среди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противоэпидемических мероприятий в борьбе с детскими инфекциями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прививочной работы принадлежит одно из ведущих мест. Целью иммунопрофилактики является не только создание индивидуальной невосприимчивости, но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, главным образом 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коллективного иммунитета к определенной инфекции.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Старшие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медицинские сестры проводят вакцинопрофилактику детям под контролем врача-педиатра. П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рививки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процедурном кабинете при строгом соблюдении всех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–эпидемиологических требований. Оборудование кабинета также соответствует всем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санитарных правил 2.1.3678-20 "санитарно-эпидемиологические требования к эксплуатации помещений, зданий, сооружений, оборудования и транспорта, а также условиям деятельности хозяйствующих субъектов, осуществляющих продажу товаров, выполнение работ или оказание услуг</a:t>
            </a:r>
            <a:r>
              <a:rPr lang="ru-RU" sz="1600" b="1" dirty="0" smtClean="0"/>
              <a:t>"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ребенок вакцинируется по индивидуальному плану, составленному согласно национального календаря профилактических прививок, Приказ МЗ РФ № 1122н  от 06.12.2021г.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Все родители получают информацию о предстоящей прививке, заполняют письменное согласие. В день вакцинации ребенок осматривается врачом, проводится термометрия.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течение всего срока, определенного инструкцией по применению соответствующего вакцинного препарата, за ребенком ведется медицинское наблюдение. Все данные о проведенной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прививке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заносятся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форму-063/у, ф-026/у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прививочный журнал ф-064/у, прививочный сертификат, отмечается реакция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вакцинацию.</a:t>
            </a:r>
          </a:p>
          <a:p>
            <a:pPr algn="just">
              <a:spcAft>
                <a:spcPts val="0"/>
              </a:spcAft>
            </a:pP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589240"/>
            <a:ext cx="187220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60648"/>
            <a:ext cx="835292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ПРОФИЛАКТИЧЕСКИЕ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ПРИВИВКИ   </a:t>
            </a:r>
            <a:r>
              <a:rPr lang="ru-RU" sz="20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br>
              <a:rPr lang="ru-RU" sz="20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д/с № 36 «Алмазик»</a:t>
            </a:r>
            <a:endParaRPr lang="ru-RU" sz="20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23387"/>
              </p:ext>
            </p:extLst>
          </p:nvPr>
        </p:nvGraphicFramePr>
        <p:xfrm>
          <a:off x="251520" y="1196752"/>
          <a:ext cx="8424936" cy="4551700"/>
        </p:xfrm>
        <a:graphic>
          <a:graphicData uri="http://schemas.openxmlformats.org/drawingml/2006/table">
            <a:tbl>
              <a:tblPr firstRow="1" firstCol="1" bandRow="1"/>
              <a:tblGrid>
                <a:gridCol w="1827573"/>
                <a:gridCol w="1386434"/>
                <a:gridCol w="1285603"/>
                <a:gridCol w="1361226"/>
                <a:gridCol w="2564100"/>
              </a:tblGrid>
              <a:tr h="66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Подлежало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Привито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от    плана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АКДС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АДС-М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</a:rPr>
                        <a:t>Приостановка по приказу №92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Полиомиелит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Паротит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427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Краснуха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54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БЦЖ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</a:rPr>
                        <a:t>Приостановка по приказу №92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236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Грипп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272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Гепатит 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683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Превенар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01" marR="66801" marT="9453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7971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                </a:t>
            </a:r>
            <a:endParaRPr lang="ru-RU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4077072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Мукынова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Гульнара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Жаксылыковна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категории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высшее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– 31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206412"/>
            <a:ext cx="527086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персонал </a:t>
            </a:r>
          </a:p>
        </p:txBody>
      </p:sp>
      <p:pic>
        <p:nvPicPr>
          <p:cNvPr id="1026" name="Picture 2" descr="C:\Users\1\Desktop\DSC_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colorTemperature colorTemp="53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2160240" cy="2693780"/>
          </a:xfrm>
          <a:prstGeom prst="rect">
            <a:avLst/>
          </a:prstGeom>
          <a:noFill/>
        </p:spPr>
      </p:pic>
      <p:pic>
        <p:nvPicPr>
          <p:cNvPr id="6" name="Picture 2" descr="C:\Users\User5\Desktop\IMG-20170302-WA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146871"/>
            <a:ext cx="2232247" cy="267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3" y="4077072"/>
            <a:ext cx="2952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Шайтан Ирина Борисовна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 высшей категории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 высшее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Общий стаж – 36 лет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188640"/>
            <a:ext cx="8712968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мероприятий по профилактике, раннему и своевременному выявлению туберкулеза у детей </a:t>
            </a:r>
            <a:br>
              <a:rPr lang="ru-RU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(СанПиН </a:t>
            </a:r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3.3686-21 </a:t>
            </a:r>
            <a:r>
              <a:rPr lang="ru-RU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01.09.2021г)</a:t>
            </a:r>
            <a:endParaRPr lang="ru-RU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112006"/>
            <a:ext cx="828091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туберкулеза: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и организация ревакцинации БЦЖ;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химиопрофилактика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рекомендации педиатра – фтизиатра;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санитарное просвещение персонала и родителей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Своевременное выявление больных туберкулезом: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туберкулинодиагностика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(проводится ежегодно согласно календарного плана путем постановки пробы Манту,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Диаскинтеста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рентгенологическое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обследование инфицированных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детей, лабораторная диагностика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работа с поликлиникой, противотуберкулезным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диспансером </a:t>
            </a:r>
            <a:r>
              <a:rPr lang="ru-RU" sz="1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г.Мирный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 гигиены и эпидемиологии.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3912773"/>
            <a:ext cx="3055388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b="1" dirty="0" err="1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Туберкулинодиагностика</a:t>
            </a:r>
            <a:endParaRPr lang="ru-RU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81212"/>
              </p:ext>
            </p:extLst>
          </p:nvPr>
        </p:nvGraphicFramePr>
        <p:xfrm>
          <a:off x="899593" y="4371890"/>
          <a:ext cx="7713340" cy="1081788"/>
        </p:xfrm>
        <a:graphic>
          <a:graphicData uri="http://schemas.openxmlformats.org/drawingml/2006/table">
            <a:tbl>
              <a:tblPr firstRow="1" firstCol="1" bandRow="1"/>
              <a:tblGrid>
                <a:gridCol w="4474840"/>
                <a:gridCol w="1409700"/>
                <a:gridCol w="18288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строки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Обследовано</a:t>
                      </a:r>
                      <a:r>
                        <a:rPr lang="ru-RU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реакцией Манту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Обследовано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Диаскинтестом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E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Выявлено с виражом туберкулиновой пробы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1560" y="5661248"/>
            <a:ext cx="811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Пояснение: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которых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 вираж туберкулиновой пробы, была проведена дополнительная диагностика постановкой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Диаскинтеста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заочная консультация фтизиатра-педиатра.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648071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</a:t>
            </a:r>
            <a:endParaRPr lang="ru-RU" sz="36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762963"/>
            <a:ext cx="7776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организованное питание, полноценное и сбалансированное по содержанию основных пищевых веществ, обеспечивает полноценный рост и развитие детского организма, повышает иммунитет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Поэтому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 организовано на основе единого 20-дневного цикличного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меню (зимне-весеннее, летне-осеннее), утвержденным исполнительным директором АН ДОО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Алмазик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При отсутствии какого - либо продукта, пользуясь таблицей замены, заменяем его на равноценный по химическому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составу продукт.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Проводим анализ соблюдения натуральных норм продуктов подекадно. В конце месяца по накопительной ведомости подсчитываем калорийность пищи и ее ингредиентов: Б Ж У и их соотношение.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Ежедневно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контролируем качество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поступающих продуктов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питания, сроки реализации скоропортящихся продуктов. Следим за соблюдением технологии приготовления блюд, за правильностью обработки овощей, яиц; за правильным применением, согласно санитарным требованиям, инвентаря; за правильностью забора и хранения суточных проб; за соблюдением товарного соседства на складах сухих и овощных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продуктов. Регулярно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проводим по всем правилам снятие проб с последующей отметкой в журнале бракеража. Контролируем питание по группам: объем порций,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гигиенические нормы при приеме пищи, сервировку стола.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контролируем закладку продуктов.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Перед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пищеблока осматриваются на наличие гно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йничковых заболеваний, и ведется запись в журнале здоровья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5\Desktop\Всяко разно зверюшки\ЕДА фрукты\3facf6a45a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10280"/>
            <a:ext cx="2952328" cy="15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4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908719"/>
            <a:ext cx="847954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внимание в детском саду уделяется санитарному просвещению детей, родителей и персонала. Санитарно-просветительная работа организуется и проводится в соответствии с методическими рекомендациями для медицинских работников. Имеется годовой план по санитарному просвещению, который включается в общий годовой план работы детского учреждения.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Содержание санитарно-просветительной работы включает в себя:</a:t>
            </a:r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санитарных бюллетеней для родителей и сотрудников, оформление стендов: «Пневмококковая инфекция. Профилактика», «Здоровый образ жизни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лекций врачом-педиатром: «Профилактика гриппа», «Адаптация детей в детском саду»;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бесед, информационно - статистических сообщений старшей медсестрой на общих, групповых, родительских собраниях, заседаниях родительского комитета,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–педагогических совещаниях, собраниях и планёрках сотрудников детского сада;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инструктаж педагогов, техперсонала, помощников воспитателей по санитарно-эпидемиологическому режиму;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каждой группе имеется «уголок для родителей», в котором отведена рубрика для медицинской информации по актуальным темам «питание», «физическое развитие детей», информация по оздоровлению детей, инструкции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применению вакцин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туберкулина,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Диаскинтеста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меню.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1400" dirty="0">
                <a:solidFill>
                  <a:srgbClr val="3891A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 из расчета четырех часов в месяц.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За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год: 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бесед –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екций - 6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конспекты с беседами -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выпущено сан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бюллетней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составлено статей в родительские уголки - 5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96af3a3d67fc123575389ec061ebfc9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20811" y="3148959"/>
            <a:ext cx="6120682" cy="4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6114" y="116632"/>
            <a:ext cx="735047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Санитарно-просветительная работа</a:t>
            </a:r>
            <a:endParaRPr lang="ru-RU" sz="32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764704"/>
            <a:ext cx="784887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Тематика лекций для родителей: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«Адаптация ребенка в детском саду»;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«Профилактика простудных заболеваний»;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«Педикулез-современная проблема»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«Особенности питания детей дошкольного возраста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 способов избежать хронического тонзиллита»;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«Бородавки у детей»</a:t>
            </a:r>
            <a:endParaRPr lang="ru-RU" sz="1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Тематика лекций для детей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зубы были здоровыми»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«Правила и навыки личной гигиены»;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«Полезные и вредные привычки» и др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Тематика лекций для педагогического коллектива: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«Особо-опасные инфекции»;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правильно оказать первую помощь ребенку при фебрильных судорогах»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«Корь. Профилактические мероприятия»;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«Санитарно-эпидемиологический режим в группах»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«Годовой отчет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:результаты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диспансеризации и заболеваемости детей» и др.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проведении </a:t>
            </a:r>
            <a:r>
              <a:rPr lang="ru-RU" sz="1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–просветительной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используем медицинскую литературу (энциклопедии, методическую литературу,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 пособия,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справочники, журналы и др.)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интернет ресурсы.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 descr="5a996594903b8b39f163091c9646970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44008" y="3242803"/>
            <a:ext cx="4536506" cy="4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0193"/>
            <a:ext cx="64589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Санитарно-просветительная работа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764704"/>
            <a:ext cx="33123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516742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Профилактика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инфекционных заболеваний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Ознакомление всех участников воспитательного процесса с СанПиН 3.3.2367-08 "Организация иммунопрофилактики инфекционных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болезней»,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утв. постановлением Главного государственного санитарного врача РФ от 04.06.2008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34 и выполнение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требований; </a:t>
            </a:r>
          </a:p>
          <a:p>
            <a:pPr marL="800100" lvl="1" indent="-342900">
              <a:buFont typeface="Wingdings" panose="05000000000000000000" pitchFamily="2" charset="2"/>
              <a:buChar char="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дезинфекция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помещений детского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«Санитарно-эпидемиологические требования по профилактике инфекционных болезней»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3.3686-21,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утв. Главным государственным санитарным врачом РФ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01.09.2021 ; СП 3.1.3597-20 «Профилактика новой коронавирусной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инфекции» утв. Главным государственным санитарным врачом РФ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22.05.2020 №15. </a:t>
            </a:r>
          </a:p>
          <a:p>
            <a:pPr marL="800100" lvl="1" indent="-342900">
              <a:buFont typeface="Wingdings" panose="05000000000000000000" pitchFamily="2" charset="2"/>
              <a:buChar char="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соблюдения санитарно-эпидемиологического режима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                 СП 2.4.3648-20 «Санитарно-эпидемиологические требования к организациям воспитания и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обучения,отдыха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оздоровления детей и молодежи ; </a:t>
            </a:r>
          </a:p>
          <a:p>
            <a:pPr marL="800100" lvl="1" indent="-342900">
              <a:buFont typeface="Wingdings" panose="05000000000000000000" pitchFamily="2" charset="2"/>
              <a:buChar char="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личной гигиены воспитанников, персонала, работников пищеблока;</a:t>
            </a:r>
          </a:p>
          <a:p>
            <a:pPr marL="342900" lvl="0" indent="-342900" algn="ctr">
              <a:buFont typeface="Wingdings" panose="05000000000000000000" pitchFamily="2" charset="2"/>
              <a:buChar char="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0"/>
            <a:ext cx="727280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endParaRPr lang="ru-RU" sz="2800" b="1" dirty="0" smtClean="0">
              <a:ln/>
              <a:solidFill>
                <a:schemeClr val="accent3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Противоэпидемическая 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</a:t>
            </a:r>
            <a:endParaRPr lang="ru-RU" sz="28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" y="1175740"/>
            <a:ext cx="2095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lumMod val="75000"/>
              </a:schemeClr>
            </a:gs>
            <a:gs pos="10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890080" cy="545861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педикулеза: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ознакомление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приказом Минздрава России от 26.11.1998 № 342 "Об усилении мероприятий по профилактике эпидемического сыпного тифа и борьбе с педикулезом";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проведение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еженедельного осмотра воспитанников согласно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 эпидемиологическим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правилам и нормативам "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эпидемиоло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гические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организациям воспитания и обучения , отдыха и оздоровления детей и СанПиН 2.4.3648-20",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утв. постановлением Главного государственного санитарного врача РФ от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01.01.2021.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гельминтозов: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ознакомление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санитарно-эпидемиологическими правилами и нормативами "Профилактика паразитарных болезней на территории Российской Федерации. СанПиН 3.2.3215-14", утв. Главным государственным санитарным врачом РФ 22085.2014 № 50;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обследование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обработка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песка в песочницах;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укрытие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песка тентом от животных.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65104"/>
            <a:ext cx="2520280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58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5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1" descr="16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972241"/>
            <a:ext cx="5046697" cy="5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191667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</a:t>
            </a:r>
            <a:endParaRPr lang="ru-RU" sz="32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5430" y="188640"/>
            <a:ext cx="670504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Правильная организация санитарно-гигиенического режима в д/саду, своевременная и эффективная работа по медицинскому обслуживанию детей, чёткая организация питания, физического воспитания, закаливания детей, санитарно-просветительная работа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родителями и персоналом,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эти мероприятия, направленные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укрепление здоровья детей и снижение заболеваемости, дают положительные результаты: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 ухудшением состояния здоровья в период адаптации нет.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Профилактическим осмотром охвачены все дети.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 работа по снижению заболеваемости.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большая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просветительная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охвачены пробой Манту, дети с выявленным виражом дополнительно диагностированы аллергеном туберкулезным рекомбинантным –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Диаскинтест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0" y="860467"/>
            <a:ext cx="1719221" cy="242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персонал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37321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4149080"/>
            <a:ext cx="360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Гимадиева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Эльмира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Вагизовна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41490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4149080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Стрельникова Екатерина Ивановна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средне-специальное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8456" y="1556792"/>
            <a:ext cx="3657600" cy="2409056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76" y="1419592"/>
            <a:ext cx="2145432" cy="222770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90" y="1417320"/>
            <a:ext cx="2076078" cy="2299713"/>
          </a:xfrm>
        </p:spPr>
      </p:pic>
    </p:spTree>
    <p:extLst>
      <p:ext uri="{BB962C8B-B14F-4D97-AF65-F5344CB8AC3E}">
        <p14:creationId xmlns:p14="http://schemas.microsoft.com/office/powerpoint/2010/main" val="28685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5373216"/>
            <a:ext cx="7704856" cy="11414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116632"/>
            <a:ext cx="682039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Краткая</a:t>
            </a:r>
            <a:r>
              <a:rPr lang="ru-RU" sz="2800" b="1" dirty="0">
                <a:ln/>
                <a:solidFill>
                  <a:schemeClr val="accent3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характеристика</a:t>
            </a:r>
            <a:r>
              <a:rPr lang="ru-RU" sz="2800" b="1" dirty="0">
                <a:ln/>
                <a:solidFill>
                  <a:schemeClr val="accent3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учреждения</a:t>
            </a:r>
            <a:endParaRPr lang="ru-RU" sz="28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5" y="1076395"/>
            <a:ext cx="75500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№36«Алмазик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филиал АН ДОО «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 филиале детского сада    функционирует 8 групп с фактической наполняемостью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раннего возраста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младшие группы – 56 человек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средняя группа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56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старшая группа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человек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подготовительная группа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медицинской деятельности в детском саду №.36 «Алмазик» осуществляется на основании лицензии на медицинскую деятельность от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31.08.2020г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номенклатура работ и услуг по лицензии №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ЛО-14-01-002735</a:t>
            </a:r>
            <a:endPara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860151"/>
            <a:ext cx="849694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    В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настоящее время на федеральном уровне действуют следующие нормативные документы, регламентирующие порядок организации и осуществления медицинского обслуживания детей: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Федеральный закон от 30.03.1999 № 52-ФЗ "О санитарно-эпидемиологическом благополучии населения";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Федеральный закон от 24.07.1998 № 124-ФЗ "Об основных гарантиях прав ребенка в Российской Федерации";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Федеральный закон от 21.11.2011 N 323-ФЗ (ред. от 25.06.2012) "Об основах охраны здоровья граждан в Российской Федерации";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Порядок организации оказания первичной медико-санитарной помощи, утв. приказом Минздрав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соцразвития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России от 29.07.2005 № 487;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Инструкция по внедрению оздоровительных технологий в деятельность образовательных учреждений, утв. приказом Минздрава России от 04.04.2003 № 139;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Санитарно-эпидемиологические правила и нормативы " Санитарно-эпидемиологические требования к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организации воспитания и обучения, отдыха и оздоровления детей и молодежи» СанПиН 2.4.3648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20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утв. постановлением Главного государственного санитарного врача РФ от «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28» сентября 2020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г. №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28;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Приказ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 от 10.08.2017  № 514 н «О  Порядке проведения медицинских осмотров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несовершенно-лет-ними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Приказ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Минздрава России и Минобразования России от 30.06.1992 № 186/272 "О совершенствовании системы медицинского обеспечения детей в образовательных учреждениях";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Письмо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Минобрнауки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России от 22.04.2009 № 03768 "О медицинском обслуживании детей в дошкольных образовательных учреждениях".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   Основополагающим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документом, фиксирующим необходимость медицинского обслуживания воспитанников, является Устав АН ДОО «Алмазик».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      В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учреждении разработан план оздоровительно – коррекционной работы на год.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     В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детском саду  ведётся систематическая профилактическая и 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санитарно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– просветительная, санитарно-противоэпидемиологическая работа.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   Основной задачей медицинской службы являются профилактическая и социально-</a:t>
            </a:r>
            <a:r>
              <a:rPr lang="ru-RU" sz="1200" dirty="0" err="1">
                <a:latin typeface="Times New Roman"/>
                <a:ea typeface="Calibri"/>
                <a:cs typeface="Times New Roman"/>
              </a:rPr>
              <a:t>реабилитологическая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работы, оказание квалифицированной первой помощи нуждающемуся ребенку, динамический контроль за развитием и здоровьем детей, за обеспечением для этого условий, выявление ранних отклонений с целью предотвращения формирования хронической патологии и предотвращения уже имеющихся патологий, характерных для нашего контингента детей.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056" y="42802"/>
            <a:ext cx="84969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Нормативное правовое обеспечение медицинского обслуживания детей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9287"/>
            <a:ext cx="1728192" cy="15165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0063" y="49939"/>
            <a:ext cx="835292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выполняемой работы, в том числе в соответствии с должностной инструкцией старшей медицинской сестры:</a:t>
            </a:r>
            <a:endParaRPr lang="ru-RU" sz="24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0142" y="1484784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должностные обязанности старшей медсестры входит: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доврачебной неотложной помощи детям;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Осуществление ежедневного производственного контроля за: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–гигиенических условий;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соблюдением санитарного режима в детском саду (правильная организация уборки помещения, мытья посуды, обработка игрушек, маркировка уборочного инвентаря), проветривания;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правильным и своевременным выполнением режимных моментов;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выполнением оздоровительных и закаливающих мероприятий, направленных на охрану жизни и здоровья детей;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организацией физического воспитания;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своевременность медосмотра и прохождения обучения сотрудников детского сада по санитарному минимуму;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Осуществление постоянного контроля качества поставляемых продуктов питания и соблюдения сроков реализации, качества их хранения в складских помещениях;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организации и проведении профилактических осмотров детей врачами-специалистами;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Своевременным прохождением медицинских осмотров сотрудниками;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организации детского питания в группах.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50"/>
            </a:gs>
            <a:gs pos="42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332656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следующих отчетных медицинских документов и журналов, отвечающих установленным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требованиям СанПиН, а также утвержденным формам АН ДОО «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Алмазик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журналы 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план работы на год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стория развития ребенка (ф 112), медицинская карта (ф-026/у)</a:t>
            </a:r>
          </a:p>
          <a:p>
            <a:pPr marL="342900" indent="-342900" algn="just">
              <a:buFont typeface="Wingdings" panose="05000000000000000000" pitchFamily="2" charset="2"/>
              <a:buChar char="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учета движения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учета инфекционных заболеваний (ф № 060/у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регистрации соматических заболеваний (ф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074/у);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антропометрических измерений;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бракеража сырой продукции;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бракеража готовой продукции;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учета профилактических прививок и реакции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Манту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учета поступления ИМБП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осмотра детей врачами-специалистами;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 здоровья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сотрудников и др.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514" flipH="1">
            <a:off x="6348137" y="4611777"/>
            <a:ext cx="2339551" cy="20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42000">
              <a:schemeClr val="accent1">
                <a:lumMod val="45000"/>
                <a:lumOff val="55000"/>
              </a:schemeClr>
            </a:gs>
            <a:gs pos="8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7048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Сверка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списков детей, зачисленных в дошкольную образовательную организацию (далее – ДОО), и проверка наличия следующих медицинских документов: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Медицинская карта ребенка (форма № 026/у-2000);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профилактических прививок (форма № 063/у);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здоровья вновь поступивших детей, составление листов здоровья ребенка на основании результатов осмотров.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профилактическим осмотрам детей: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родителей;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измерение артериального давления;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антропометрии.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и составление следующих документов: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план работы на год;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помесячный план работы;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годовой план проведения профилактических прививок;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планирования прививок (при выполнении прививок обязательно наличие письменного согласия родителей);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годовой план санитарно-просветительской работы;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отчетной документации установленной формы в Детскую поликлинику ГБУ РС (Я)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Удачнинская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городская больница».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Выписка средств, необходимых для работы медицинского кабинета: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медикаментов;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перевязочного материала;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для оказания экстренной помощи;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 2" panose="05020102010507070707" pitchFamily="18" charset="2"/>
              <a:buChar char="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изделий медицинского назначения.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9970" y="192321"/>
            <a:ext cx="452403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Работа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оздоровлению детей в детском саду проводится по принципу индивидуального подхода к детям с разным уровнем состояния здоровья.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Все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проходят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физкультурном зале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облегченной форме: майка, шорты, носки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таких занятий дети получают воздушные ванны, что дает закаливающий эффект. Продолжением закаливающих мероприятий в течение дня является и гимнастика после сна, которая проводится на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дорожках «Здоровья» с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последующим сухим обтиранием в группе по Рижскому методу закаливания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летний период проводится контрастное обливание ножек.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Для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каждой возрастной группы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разработаны оптимальные двигательный и ортопедический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режимы, алгоритмы оздоровительного комплекса по сезонам.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закаливания в нашем детском саду включены и бальнеологические мероприятия: плавание и водные упражнения в бассейне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Закаливание детей основано на природных факторах: солнце, воздух и вода.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195416"/>
            <a:ext cx="396044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Качественные </a:t>
            </a:r>
            <a:endParaRPr lang="ru-RU" sz="2800" b="1" dirty="0" smtClean="0">
              <a:ln/>
              <a:solidFill>
                <a:schemeClr val="accent3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</a:t>
            </a:r>
            <a:endParaRPr lang="ru-RU" sz="2800" b="1" dirty="0" smtClean="0">
              <a:ln/>
              <a:solidFill>
                <a:schemeClr val="accent3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2021 год</a:t>
            </a:r>
            <a:r>
              <a:rPr lang="ru-RU" sz="28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dirty="0">
              <a:ln/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628800"/>
            <a:ext cx="1992545" cy="2337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20" y="4149080"/>
            <a:ext cx="334786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2367</TotalTime>
  <Words>2835</Words>
  <Application>Microsoft Office PowerPoint</Application>
  <PresentationFormat>Экран (4:3)</PresentationFormat>
  <Paragraphs>510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Отчет старшей медицинской сестры  Детского сада № 36 «Алмазик»  за 2021 год</vt:lpstr>
      <vt:lpstr>Презентация PowerPoint</vt:lpstr>
      <vt:lpstr>Медицинский персонал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В течение 2021 учебного года продолжалась работа по расширению зон обслуживания и совершенствованию условий для профилактической работы. Введена дополнительная оздоровительная  услуга «Кислородный коктейль».      Общее санитарно-гигиеническое состояние дошкольного учреждения соответствует требованиям СанПиН: питьевой, световой и воздушный режимы соответствуют нормам. По результатам плановых и внеплановых проверок Роспотребнадзора грубых нарушений не отмечалось. </vt:lpstr>
      <vt:lpstr>Презентация PowerPoint</vt:lpstr>
      <vt:lpstr>Презентация PowerPoint</vt:lpstr>
      <vt:lpstr>Отчет по заболеваемости </vt:lpstr>
      <vt:lpstr> Диспансеризация детей в детском саду.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Профилактика педикулеза: - ознакомление с приказом Минздрава России от 26.11.1998 № 342 "Об усилении мероприятий по профилактике эпидемического сыпного тифа и борьбе с педикулезом";   - проведение еженедельного осмотра воспитанников согласно санитарно- эпидемиологическим правилам и нормативам "Санитарно-эпидемиоло-гические требования к организациям воспитания и обучения , отдыха и оздоровления детей и СанПиН 2.4.3648-20", утв. постановлением Главного государственного санитарного врача РФ от 01.01.2021.   Профилактика гельминтозов: - ознакомление с санитарно-эпидемиологическими правилами и нормативами "Профилактика паразитарных болезней на территории Российской Федерации. СанПиН 3.2.3215-14", утв. Главным государственным санитарным врачом РФ 22085.2014 № 50;  - обследование воспитанников;  - обработка песка в песочницах;  - укрытие песка тентом от животных.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старшей медицинской  сестры  детского сада № 36 «Алмазик» за 2016 год  </dc:title>
  <dc:creator>Лена</dc:creator>
  <cp:lastModifiedBy>Платонова Татьяна Степановна</cp:lastModifiedBy>
  <cp:revision>150</cp:revision>
  <cp:lastPrinted>2017-02-28T06:49:48Z</cp:lastPrinted>
  <dcterms:created xsi:type="dcterms:W3CDTF">2017-01-31T04:40:59Z</dcterms:created>
  <dcterms:modified xsi:type="dcterms:W3CDTF">2022-04-01T09:02:52Z</dcterms:modified>
</cp:coreProperties>
</file>