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1779085477957"/>
          <c:y val="6.162087903421691E-2"/>
          <c:w val="0.83404621708699034"/>
          <c:h val="0.5671294324730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Лист1!$A$2:$A$3</c:f>
              <c:strCache>
                <c:ptCount val="2"/>
                <c:pt idx="0">
                  <c:v>2021</c:v>
                </c:pt>
                <c:pt idx="1">
                  <c:v>2020 г.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осмотренные дети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Лист1!$A$2:$A$3</c:f>
              <c:strCache>
                <c:ptCount val="2"/>
                <c:pt idx="0">
                  <c:v>2021</c:v>
                </c:pt>
                <c:pt idx="1">
                  <c:v>2020 г.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Лист1!$C$2:$C$5</c15:sqref>
                  </c15:fullRef>
                </c:ext>
              </c:extLst>
              <c:f>Лист1!$C$2:$C$3</c:f>
              <c:numCache>
                <c:formatCode>General</c:formatCode>
                <c:ptCount val="2"/>
                <c:pt idx="0">
                  <c:v>38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210080"/>
        <c:axId val="963205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Лист1!$A$2:$A$5</c15:sqref>
                        </c15:fullRef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2021</c:v>
                      </c:pt>
                      <c:pt idx="1">
                        <c:v>2020 г.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Лист1!$D$2:$D$5</c15:sqref>
                        </c15:fullRef>
                        <c15:formulaRef>
                          <c15:sqref>Лист1!$D$2:$D$3</c15:sqref>
                        </c15:formulaRef>
                      </c:ext>
                    </c:extLst>
                    <c:numCache>
                      <c:formatCode>0%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96321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205184"/>
        <c:crosses val="autoZero"/>
        <c:auto val="1"/>
        <c:lblAlgn val="ctr"/>
        <c:lblOffset val="100"/>
        <c:noMultiLvlLbl val="0"/>
      </c:catAx>
      <c:valAx>
        <c:axId val="9632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2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030338200677876E-2"/>
          <c:y val="0.77614110128114422"/>
          <c:w val="0.92452714218151244"/>
          <c:h val="0.18440787280945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46116247207375"/>
          <c:y val="5.1090284305511893E-2"/>
          <c:w val="0.54589888796832498"/>
          <c:h val="0.868868032382762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пропущенных дней по болезни в год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cat>
            <c:numRef>
              <c:f>Лист1!$A$2:$A$7</c:f>
              <c:numCache>
                <c:formatCode>General</c:formatCode>
                <c:ptCount val="6"/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2">
                  <c:v>2524</c:v>
                </c:pt>
                <c:pt idx="3">
                  <c:v>2038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5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Индекс здоровья </a:t>
            </a:r>
          </a:p>
        </c:rich>
      </c:tx>
      <c:layout>
        <c:manualLayout>
          <c:xMode val="edge"/>
          <c:yMode val="edge"/>
          <c:x val="0.3015152271216569"/>
          <c:y val="1.7872373986081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60567060139866"/>
          <c:y val="0"/>
          <c:w val="0.78319781794489873"/>
          <c:h val="0.626820218920607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36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индекс здоровья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76.2</c:v>
                </c:pt>
                <c:pt idx="1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3216064"/>
        <c:axId val="963206816"/>
      </c:barChart>
      <c:catAx>
        <c:axId val="96321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63206816"/>
        <c:crosses val="autoZero"/>
        <c:auto val="1"/>
        <c:lblAlgn val="ctr"/>
        <c:lblOffset val="100"/>
        <c:noMultiLvlLbl val="0"/>
      </c:catAx>
      <c:valAx>
        <c:axId val="963206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321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8454277208372"/>
          <c:y val="0.81735577144084659"/>
          <c:w val="0.71719549993503551"/>
          <c:h val="0.1826441991626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163601941709596E-2"/>
          <c:y val="3.3181247600966877E-2"/>
          <c:w val="0.83393782930635907"/>
          <c:h val="0.8547189111242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Лист1!$B$2:$B$4</c15:sqref>
                  </c15:fullRef>
                </c:ext>
              </c:extLst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Лист1!$C$2:$C$4</c15:sqref>
                  </c15:fullRef>
                </c:ext>
              </c:extLst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Лист1!$D$2:$D$4</c15:sqref>
                  </c15:fullRef>
                </c:ext>
              </c:extLst>
              <c:f>Лист1!$D$2:$D$3</c:f>
              <c:numCache>
                <c:formatCode>General</c:formatCode>
                <c:ptCount val="2"/>
                <c:pt idx="0">
                  <c:v>32</c:v>
                </c:pt>
                <c:pt idx="1">
                  <c:v>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Лист1!$E$2:$E$4</c15:sqref>
                  </c15:fullRef>
                </c:ext>
              </c:extLst>
              <c:f>Лист1!$E$2:$E$3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группа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Лист1!$F$2:$F$4</c15:sqref>
                  </c15:fullRef>
                </c:ext>
              </c:extLst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3210624"/>
        <c:axId val="963194800"/>
        <c:axId val="0"/>
      </c:bar3DChart>
      <c:catAx>
        <c:axId val="963210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3194800"/>
        <c:crosses val="autoZero"/>
        <c:auto val="1"/>
        <c:lblAlgn val="ctr"/>
        <c:lblOffset val="100"/>
        <c:noMultiLvlLbl val="0"/>
      </c:catAx>
      <c:valAx>
        <c:axId val="96319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3210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24528578345182"/>
          <c:y val="0.12473109185846959"/>
          <c:w val="0.14667281425986797"/>
          <c:h val="0.71891734877013891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chemeClr val="tx1"/>
                </a:solidFill>
              </a:rPr>
              <a:t>Количество детей с хронической патологией</a:t>
            </a:r>
            <a:r>
              <a:rPr lang="ru-RU" dirty="0" smtClean="0"/>
              <a:t>.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953163569309669E-2"/>
                      <c:h val="0.155936264534292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Лист1!$A$2:$A$3</c:f>
              <c:strCache>
                <c:ptCount val="2"/>
                <c:pt idx="0">
                  <c:v>2021</c:v>
                </c:pt>
                <c:pt idx="1">
                  <c:v>2020 г.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25102064010767"/>
          <c:y val="0.80442823426123367"/>
          <c:w val="0.28577029116815889"/>
          <c:h val="0.16976162540205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7BD2-A3DC-4632-9AF3-4DEF4E17445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27C2E-FED5-428D-8AA5-FE10C8BD1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7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27C2E-FED5-428D-8AA5-FE10C8BD105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15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6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5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1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60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8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3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1BD7-50B1-4FF1-AA1E-01D0522D46BC}" type="datetimeFigureOut">
              <a:rPr lang="ru-RU" smtClean="0"/>
              <a:t>28.03.2022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33F3-3DD6-402D-AF24-5D57BEF157B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802674" y="0"/>
            <a:ext cx="82124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i="1" dirty="0" smtClean="0">
                <a:latin typeface="Monotype Corsiva" panose="03010101010201010101" pitchFamily="66" charset="0"/>
              </a:rPr>
              <a:t>Отчет медицинской сестры за 2021 год.</a:t>
            </a:r>
          </a:p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Детский сад № 42 «Теремок».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7" name="Picture 2" descr="https://img2.freepng.ru/20180403/waw/kisspng-stethoscope-medicine-computer-icons-stetoskop-5ac42b0400dd93.193748021522805508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9" y="2499359"/>
            <a:ext cx="9386600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8675" y="0"/>
            <a:ext cx="11721736" cy="47355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Карантинные мероприятия: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больного (медицинский кабинет, домой с вызовом врача);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экстренное сообщение в СЭС;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объявление карантина;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очага, перепись всех контактных в карантинный журнал;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предписаний СЭС – обеззараживание игрушек, посуды, уборочного инвентаря, белья, влажная уборка 2 раза в день, проветривание, кварцевание;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дезинфицирующих растворов для мытья, замачивания, засыпания;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ежедневный утренний прием с отметкой в карантинном журнале о состоянии детей (зев, кожа, нос, слизистые глаз, отстранение вновь заболевших);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о состоянии ребенка;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переболевших с документом (справка от врача);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щадящий режим в течении учебно-воспитательного процесса;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всех рекомендаций по проведению профилактических прививок (соблюдение медицинского отвода или временно не выполнение до окончания карантина);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 работа с обслуживающим персоналом на тему возникшей инфекции;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карантина новых детей не принимаем.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med.uz/upload/iblock/0ca/0ca056fef13cf203d5ec51273e7e32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7" y="4075611"/>
            <a:ext cx="6303958" cy="274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8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8674" y="200297"/>
            <a:ext cx="8516983" cy="5031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             </a:t>
            </a:r>
            <a:r>
              <a:rPr lang="ru-RU" sz="2000" b="1" i="1" dirty="0" smtClean="0"/>
              <a:t>Профилактическая </a:t>
            </a:r>
            <a:r>
              <a:rPr lang="ru-RU" sz="2000" b="1" i="1" dirty="0"/>
              <a:t>работа с «Д» группой и группой риска</a:t>
            </a:r>
            <a:r>
              <a:rPr lang="ru-RU" sz="2000" b="1" dirty="0" smtClean="0"/>
              <a:t>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температурного режима (проветривание по графику);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санитарного режима – влажная уборка, чистка ковров, сушка и проветривание постельных принадлежностей, маркировка индивидуальных постелей, разобщение контактных, ношение масок сотрудниками;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эпидемического режима – ежедневное использование в работе дезинфицирующих растворов, замачивание, кипячение, проведение профилактической работы по дезинфекции с последующей генеральной уборкой;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утренний фильтр, гимнастика, прогулки на свежем воздухе, сон при открытой форточке, физкультурные занятия и подвижные игры;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воздушные ванны после сна с использованием дыхательной гимнастики, хождение босиком по полу, по ребристой дорожке для профилактики плоскостопия;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умывание водой лица и рук, температура воды соответственно возраста;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щадящий режим при приеме пищи, прогулках, укладывании и подъеме после сна;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полоскание полости рта кипяченой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водой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приема пищи;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(выпуск сан. бюллетеней 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санация полости рта;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профилактических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прививок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4" y="3509963"/>
            <a:ext cx="7445828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8674" y="513806"/>
            <a:ext cx="8194766" cy="59870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>
              <a:lnSpc>
                <a:spcPct val="115000"/>
              </a:lnSpc>
              <a:spcAft>
                <a:spcPts val="0"/>
              </a:spcAft>
            </a:pPr>
            <a:endParaRPr lang="ru-RU" sz="1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ctr">
              <a:lnSpc>
                <a:spcPct val="115000"/>
              </a:lnSpc>
            </a:pPr>
            <a:r>
              <a:rPr lang="ru-RU" sz="2400" b="1" i="1" dirty="0">
                <a:latin typeface="Century Gothic" pitchFamily="34" charset="0"/>
              </a:rPr>
              <a:t>П</a:t>
            </a:r>
            <a:r>
              <a:rPr lang="ru-RU" sz="2400" b="1" i="1" dirty="0" smtClean="0">
                <a:latin typeface="Century Gothic" pitchFamily="34" charset="0"/>
              </a:rPr>
              <a:t>оказатели </a:t>
            </a:r>
            <a:r>
              <a:rPr lang="ru-RU" sz="2400" b="1" i="1" dirty="0">
                <a:latin typeface="Century Gothic" pitchFamily="34" charset="0"/>
              </a:rPr>
              <a:t>работы за </a:t>
            </a:r>
            <a:r>
              <a:rPr lang="ru-RU" sz="2400" b="1" i="1" dirty="0" smtClean="0">
                <a:latin typeface="Century Gothic" pitchFamily="34" charset="0"/>
              </a:rPr>
              <a:t>2021 </a:t>
            </a:r>
            <a:r>
              <a:rPr lang="ru-RU" sz="2400" b="1" i="1" dirty="0">
                <a:latin typeface="Century Gothic" pitchFamily="34" charset="0"/>
              </a:rPr>
              <a:t>г</a:t>
            </a:r>
            <a:r>
              <a:rPr lang="ru-RU" sz="2400" b="1" i="1" dirty="0" smtClean="0">
                <a:latin typeface="Century Gothic" pitchFamily="34" charset="0"/>
              </a:rPr>
              <a:t>.</a:t>
            </a:r>
            <a:endParaRPr lang="ru-RU" sz="24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доровительная работа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Работа 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 на группы и подгруппы.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них составляются специальные режимы, графики.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-помимо этого дети занимаются подгруппами (5-6 человек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индивидуально, используя для их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специальные пособия и атрибуты.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таких занятий дети получают воздушные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ванны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дает закаливающий эффект.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Продолжением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закаливающих мероприятий в течении дня является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гимнастика после сна. Для каждой возрастной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учреждении разработаны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оптимальный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двигательный режим.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проводятся следующие здоровье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сберегающие мероприятия, 3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физкультурных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неделю(1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на улице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7bfdb03d21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8343" y="2560320"/>
            <a:ext cx="3065416" cy="429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35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99" y="-1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68847"/>
              </p:ext>
            </p:extLst>
          </p:nvPr>
        </p:nvGraphicFramePr>
        <p:xfrm>
          <a:off x="435429" y="705395"/>
          <a:ext cx="8251643" cy="3280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555"/>
                <a:gridCol w="924235"/>
                <a:gridCol w="1263934"/>
                <a:gridCol w="1148807"/>
                <a:gridCol w="1149619"/>
                <a:gridCol w="1925493"/>
              </a:tblGrid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Кварталы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Белки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Жиры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Углеводы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Ккал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61.6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274,3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1923,6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Питание в ДОУ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удовлетворяет физиологические потребности детей в основных пищевых веществах и энергии.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64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67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1966,2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275,4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Средние показатели за год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62,6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275,2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1933,9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1689463" y="235131"/>
            <a:ext cx="735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/>
              <a:t>Отчет о калорийности питания за 2021 г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" y="4214949"/>
            <a:ext cx="8081548" cy="1574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воспитанников в детском саду осуществляется на основании утвержденного 20-дгневного осенне-зимнего и весенне-летнего меню. Меню отвечает всем нормам «Санитарно-эпидемиологическим требованиям к устройству, содержанию и организации режима работы дошкольных образовательных организаций». 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Е\Desktop\1290531447_sshot-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67159" r="44306" b="4502"/>
          <a:stretch/>
        </p:blipFill>
        <p:spPr bwMode="auto">
          <a:xfrm>
            <a:off x="8290560" y="3161211"/>
            <a:ext cx="3831770" cy="3696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962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"/>
          <p:cNvSpPr txBox="1"/>
          <p:nvPr/>
        </p:nvSpPr>
        <p:spPr>
          <a:xfrm>
            <a:off x="3474720" y="182880"/>
            <a:ext cx="780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/>
              <a:t>Отчет по профилактическим мероприятиям в детском саду</a:t>
            </a:r>
            <a:endParaRPr lang="ru-RU" sz="2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275"/>
            <a:ext cx="3065417" cy="539977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33080"/>
              </p:ext>
            </p:extLst>
          </p:nvPr>
        </p:nvGraphicFramePr>
        <p:xfrm>
          <a:off x="3561805" y="984067"/>
          <a:ext cx="8132891" cy="584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469"/>
                <a:gridCol w="4289516"/>
                <a:gridCol w="869902"/>
                <a:gridCol w="1066351"/>
                <a:gridCol w="1417653"/>
              </a:tblGrid>
              <a:tr h="54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 - во детей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в 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5407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по плану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профилактические прививки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"С" витаминизация 3-его блюда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Кварцевание всех помещений д/с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фитонцидов в питании детей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561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Полоскание ротовой полости кипяченной водой после приема пищи.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521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Прогулки на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свежем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воздухе 2 раза в день ( по показаниям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температуры воздуха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Коррегирующая гимнастика после сна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Зрительная гимнастика на прогулках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режима проветривания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сан.эпид режима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графиков проветривания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Кислородный коктейль 10 дней в месяц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Анаферон по назначению врача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  <a:tr h="264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Ревит по назначению врача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8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26744630"/>
              </p:ext>
            </p:extLst>
          </p:nvPr>
        </p:nvGraphicFramePr>
        <p:xfrm>
          <a:off x="635727" y="692696"/>
          <a:ext cx="3082833" cy="603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03567" y="235131"/>
            <a:ext cx="7323908" cy="4875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медицинских осмотров детей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ds04.infourok.ru/uploads/ex/0e1a/00087289-412c526f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09" y="1088739"/>
            <a:ext cx="4632960" cy="560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30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80" y="-429208"/>
            <a:ext cx="12699585" cy="7408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62149" y="139337"/>
            <a:ext cx="7519851" cy="4238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здоровья воспитанников.</a:t>
            </a:r>
            <a:endParaRPr lang="ru-RU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59122013"/>
              </p:ext>
            </p:extLst>
          </p:nvPr>
        </p:nvGraphicFramePr>
        <p:xfrm>
          <a:off x="478972" y="1122363"/>
          <a:ext cx="4476206" cy="330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067582"/>
              </p:ext>
            </p:extLst>
          </p:nvPr>
        </p:nvGraphicFramePr>
        <p:xfrm>
          <a:off x="5686698" y="3396343"/>
          <a:ext cx="6714308" cy="3461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6388" y="4657635"/>
            <a:ext cx="61308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здоровья за текущий год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 как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детей за год).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xn----7sbajbkddao6gnu.xn--p1ai/media/cache/27/e1/c4/85/4a/24/27e1c4854a241b3b225a25434f2a08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33" y="-429207"/>
            <a:ext cx="6130772" cy="43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5395" y="563171"/>
            <a:ext cx="747903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%  пропущенных дней по болезни в год</a:t>
            </a:r>
          </a:p>
        </p:txBody>
      </p:sp>
    </p:spTree>
    <p:extLst>
      <p:ext uri="{BB962C8B-B14F-4D97-AF65-F5344CB8AC3E}">
        <p14:creationId xmlns:p14="http://schemas.microsoft.com/office/powerpoint/2010/main" val="635472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1200" cy="68484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62149" y="139337"/>
            <a:ext cx="10293531" cy="5170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Заболеваемость за 2020г.</a:t>
            </a:r>
            <a:endParaRPr lang="ru-RU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894" y="6121667"/>
            <a:ext cx="1121343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в детском саду за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меньше чем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году. Это связано с тем, что в 2020 году детский сад работал всего 7 месяцев, в связи со сложной эпидемиологической ситуацией в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мире, а в 2021 году уменьшился списочный состав детей. 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одного ребенка с диагнозом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 не зарегистрировано.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только контактные дети.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12506"/>
              </p:ext>
            </p:extLst>
          </p:nvPr>
        </p:nvGraphicFramePr>
        <p:xfrm>
          <a:off x="1524000" y="587137"/>
          <a:ext cx="9144000" cy="5435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5623"/>
                <a:gridCol w="760592"/>
                <a:gridCol w="895809"/>
                <a:gridCol w="591571"/>
                <a:gridCol w="721153"/>
                <a:gridCol w="653546"/>
                <a:gridCol w="653546"/>
                <a:gridCol w="766224"/>
                <a:gridCol w="585936"/>
              </a:tblGrid>
              <a:tr h="1838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ОРВИ, грипп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Бронхиальная астма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Ангина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всего:</a:t>
                      </a:r>
                      <a:endParaRPr lang="ru-RU" sz="1200" b="1" i="0" u="none" strike="noStrike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 и прид.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ctr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крови, кр.орг и др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Пропущено дней по болезни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Среднесписочный состав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Пропущено дней 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дето/дн 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пропусков на 1 реб по болезни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Срдняя продолжительность 1 заболевания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на 1 ребенка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здоровья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</a:tr>
              <a:tr h="18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ЧБД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  <a:tr h="183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3" marR="7443" marT="74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97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8"/>
            <a:ext cx="12191999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8314424"/>
              </p:ext>
            </p:extLst>
          </p:nvPr>
        </p:nvGraphicFramePr>
        <p:xfrm>
          <a:off x="78378" y="1122363"/>
          <a:ext cx="6278880" cy="489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35696" y="476672"/>
            <a:ext cx="883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Распределение воспитанников по группам здоровья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1989" y="2120566"/>
            <a:ext cx="3622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 году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детей с первой группой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здоровья меньше. Эти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дети не болели в течении всего года, что и дало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процент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индекса здоровья. Д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етей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 третьей группой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здоровья уменьшилось в связи с небольшим списочным составом.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668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87680" y="2002971"/>
            <a:ext cx="3436248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прививки в детском саду проводятся после осмотра каждого ребенка врачом. Выполняются они согласно календаря прививок. Родители дают письменное согласие. В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план по прививкам был выполнен на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84,8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Это больше чем в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4961" y="696687"/>
            <a:ext cx="7559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Профилактические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прививки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09986" y="1443841"/>
            <a:ext cx="6968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Наименование	Подлежало	Привито	% от плана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АКДС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0                                 0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АДСМ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15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13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86,7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Полиомиелит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100,0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Корь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15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13               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86,7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Паротит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15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13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86,7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Краснуха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15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13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86,7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БЦЖ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100,0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Грипп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42                              28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66,7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Р.Манту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42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41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97,6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Гепатит «В»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0                     0,0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Гепатит «A»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Превенар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0,0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27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23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1720840"/>
            <a:ext cx="9679632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Детский сад №42 «Теремок», с 01.02.2013г. является филиалом Автономной некоммерческой дошкольной образовательной 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организации «</a:t>
            </a:r>
            <a:r>
              <a:rPr lang="ru-RU" b="1" dirty="0" err="1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4A1BF5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часов.</a:t>
            </a:r>
            <a: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7:00 до 19:00 ч.</a:t>
            </a:r>
            <a: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  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</a:t>
            </a:r>
            <a: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воскресенье, праздничные дни. </a:t>
            </a:r>
          </a:p>
          <a:p>
            <a:pPr lvl="0" algn="just"/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и фактический адрес: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Федерация, </a:t>
            </a:r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anose="02020603050405020304" pitchFamily="18" charset="0"/>
              </a:rPr>
              <a:t>678190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, Республика Саха </a:t>
            </a:r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just"/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Якутия), </a:t>
            </a:r>
            <a:r>
              <a:rPr lang="ru-RU" b="1" dirty="0" err="1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Мирнинский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b="1" dirty="0" smtClean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b="1" dirty="0" err="1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Айхал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, ул. Гагарина,14 «б». 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8(41136)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A1BF5"/>
                </a:solidFill>
                <a:latin typeface="Times New Roman" pitchFamily="18" charset="0"/>
                <a:cs typeface="Times New Roman" pitchFamily="18" charset="0"/>
              </a:rPr>
              <a:t>6-42-60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</a:t>
            </a:r>
            <a:r>
              <a:rPr 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32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solidFill>
                <a:srgbClr val="4A1B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altLang="ru-RU" b="1" dirty="0" smtClean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b="1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http://www.almazik.org</a:t>
            </a:r>
            <a:r>
              <a:rPr lang="ru-RU" altLang="ru-RU" dirty="0">
                <a:solidFill>
                  <a:srgbClr val="4A1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4A1B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177" y="696687"/>
            <a:ext cx="804125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сведения о детском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саде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F:\Селищева Л\3e209660bc34a38be9d51e7bdc5328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74" y="4583162"/>
            <a:ext cx="7515497" cy="22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5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58"/>
            <a:ext cx="12305211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13599143"/>
              </p:ext>
            </p:extLst>
          </p:nvPr>
        </p:nvGraphicFramePr>
        <p:xfrm>
          <a:off x="-26127" y="77768"/>
          <a:ext cx="62646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0605" y="1030288"/>
            <a:ext cx="6296297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Количественное число детей с хронической патологией в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уменьшилось в связи с уменьшением списочного состава.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хроническими патологиями поступили в детский сад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осмотра воспитанников узкими специалистами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вновь выявленной патологией -  нет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2834" y="3074126"/>
            <a:ext cx="627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Санитарно-просветительская работа в </a:t>
            </a:r>
            <a:r>
              <a:rPr lang="ru-RU" b="1" i="1" dirty="0" smtClean="0"/>
              <a:t>2021 году.</a:t>
            </a:r>
            <a:endParaRPr lang="ru-RU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77510"/>
              </p:ext>
            </p:extLst>
          </p:nvPr>
        </p:nvGraphicFramePr>
        <p:xfrm>
          <a:off x="5312228" y="3726801"/>
          <a:ext cx="6731725" cy="1352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437"/>
                <a:gridCol w="1101288"/>
                <a:gridCol w="1265589"/>
                <a:gridCol w="1029987"/>
                <a:gridCol w="1203588"/>
                <a:gridCol w="916836"/>
              </a:tblGrid>
              <a:tr h="75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Беседы, инструктажи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Папки-раскладки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Сан.бюлетни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Лекции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информированных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Видео ролики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17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r>
                        <a:rPr lang="ru-RU" sz="1600" dirty="0" smtClean="0">
                          <a:effectLst/>
                        </a:rPr>
                        <a:t>8/24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326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429000"/>
            <a:ext cx="37708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37463" y="278674"/>
            <a:ext cx="6069874" cy="61863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Выводы:</a:t>
            </a:r>
          </a:p>
          <a:p>
            <a:pPr algn="ctr"/>
            <a:endParaRPr 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Правильная организация санитарно-гигиенического режима в детском саду, своевременная и эффективная работа по медицинскому обслуживанию детей, чёткая организация питания, физического воспитания, закаливания детей, санитарно-просветительная работа с родителями и персоналом, направленные на укрепление здоровья детей и снижение заболеваемости, дают положительные результаты: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Детей с ухудшением состояния здоровья в период адаптации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Профилактическим осмотром охвачены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процент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Ведется работа по снижению заболеваемости.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Проводится большая профилактическая работа.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Проводится санитарно-просветительская работа.</a:t>
            </a:r>
          </a:p>
          <a:p>
            <a:pPr marL="342900" indent="-342900" algn="just">
              <a:buAutoNum type="arabicPeriod" startAt="6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процент детей охвачено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Манту.</a:t>
            </a:r>
          </a:p>
          <a:p>
            <a:pPr marL="342900" indent="-342900" algn="just">
              <a:buAutoNum type="arabicPeriod" startAt="6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профилактические дезинфе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ционные мероприятия, в связи со сложной эпидемиологической ситуацией в мире по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COVIL 19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45f63291b25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73746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40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0" y="1"/>
            <a:ext cx="12244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02673" y="209006"/>
            <a:ext cx="817734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АН ДОО 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Алмазик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azetauzao.ru/wa-data/public/photos/26/91/49126/49126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77" y="3205763"/>
            <a:ext cx="6679474" cy="36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166" y="1288868"/>
            <a:ext cx="2743199" cy="2621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365" y="1288868"/>
            <a:ext cx="2908663" cy="2621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999" y="1288868"/>
            <a:ext cx="3187338" cy="26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16480" y="130629"/>
            <a:ext cx="759594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i="1" dirty="0">
                <a:latin typeface="Monotype Corsiva" panose="03010101010201010101" pitchFamily="66" charset="0"/>
              </a:rPr>
              <a:t>В детском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саду «Теремок» </a:t>
            </a:r>
            <a:r>
              <a:rPr lang="ru-RU" sz="2400" b="1" i="1" dirty="0">
                <a:latin typeface="Monotype Corsiva" panose="03010101010201010101" pitchFamily="66" charset="0"/>
              </a:rPr>
              <a:t>функционирует 3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 группы </a:t>
            </a:r>
            <a:r>
              <a:rPr lang="ru-RU" sz="2400" b="1" i="1" dirty="0">
                <a:latin typeface="Monotype Corsiva" panose="03010101010201010101" pitchFamily="66" charset="0"/>
              </a:rPr>
              <a:t>общеразвивающей направленности. Количество детей посещающих детский сад 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на конец  2021 года составило  - 42 ребенка: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01458"/>
              </p:ext>
            </p:extLst>
          </p:nvPr>
        </p:nvGraphicFramePr>
        <p:xfrm>
          <a:off x="426719" y="1628501"/>
          <a:ext cx="11251472" cy="18814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59773"/>
                <a:gridCol w="1832727"/>
                <a:gridCol w="1666971"/>
                <a:gridCol w="1500041"/>
                <a:gridCol w="1291960"/>
              </a:tblGrid>
              <a:tr h="653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Гендерный состав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Мальчики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Девочки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</a:tr>
              <a:tr h="295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Разновозрастная группа «Лучики»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 до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5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«Звездочки»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95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9169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к школе группа «Капельки»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:\Селищева Л\5ccf5aa3b1bd1e0eac0277844e3bfb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64" y="3602038"/>
            <a:ext cx="8213271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5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57943" y="0"/>
            <a:ext cx="9206509" cy="45235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Мероприятия, проводимые в детском саду  медицинским персоналом.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санитарное состояние помещений и участка детского сада.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Готовит детей к врачебному осмотру, участвует в осмотрах детей врачом.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медицинские осмотры детей при поступлении в детский сад с целью выявления больных, в т. ч. на педикулез.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 антропометрические измерения детей.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профилактические прививки и выполняет назначения врача.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 соблюдение санитарно-противоэпидемического режима.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Обеспечивает организацию оздоровительных мероприятий и осуществляет контроль за соблюдением режима дня, проведением утренней гимнастики, физкультурных занятий, прогулок детей и корригирующей гимнастики после сна.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мероприятия по профилактике травматизма и отравлений.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учет детей, осуществляет утренний прием детей.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Распределяет детей на медицинские группы для занятий физкультурой.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мероприятия по закаливанию детей.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Контролирует проведение текущей дезинфекции.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 заявки на медикаменты, дезинфекционные средства, медицинские инструменты и аппаратуру.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ольга\Pictures\Дети\ceed1327f7b8.png"/>
          <p:cNvPicPr>
            <a:picLocks noChangeAspect="1" noChangeArrowheads="1"/>
          </p:cNvPicPr>
          <p:nvPr/>
        </p:nvPicPr>
        <p:blipFill rotWithShape="1">
          <a:blip r:embed="rId3" cstate="print"/>
          <a:srcRect b="12883"/>
          <a:stretch/>
        </p:blipFill>
        <p:spPr bwMode="auto">
          <a:xfrm>
            <a:off x="1881052" y="4267200"/>
            <a:ext cx="7707714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034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971" y="348343"/>
            <a:ext cx="9649477" cy="5133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санитарно-просветительную работу среди родителей, работников д/с, контролирует своевременное прохождение медицинских осмотров.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и проводит работу по формированию здорового образа жизни с персоналом детского сада и детьми, «День здоровья», игры, викторины на медицинские темы.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медицинскую документацию, ежемесячно совместно с администрацией детского сада рассматривает причины заболеваемости и вносит предложения по их устранению.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Еженедельно выпускает санитарные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бюлетени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разные темы.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Участвует в педсоветах, посвященных проблемам физического развития и здоровья детей.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 экран инфекционных заболеваний.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Сообщает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территориальные учреждения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здравоохранения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центр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Госсанэпиднадзора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возникновения инфекционных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паразитарных заболеваний.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проводит инструктаж для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младшего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обслуживающего персонала и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работников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пищеблока.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 учет гнойничковых заболеваний.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Оказывает первую медицинскую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400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детям,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обслуживающему персоналу.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Выполняет обязанности диетсестры.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Обучают персонал детского сада по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оказанию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 врачебной помощи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Селищева Л\Осмо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7" y="2551610"/>
            <a:ext cx="5077097" cy="41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1886" y="1227908"/>
            <a:ext cx="5007428" cy="63459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закаливании детей соблюдаются принципы: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постепенность;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Прежде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медработники детского сада следят за систематическим проветриванием помещений, в которых находятся дети. В нашем детском саду проветривание групповых комнат производится каждые полтора часа. Дети обязательно гуляют на свежем воздухе 2 раза в день, соблюдая температурный режим. Для закаливания детей используется вода: это утреннее умывание, мытье рук в течении дня (перед едой, после туалета, после рисования, лепки других занятий), умывание после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сна. Хороший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оздоровительный эффект дает систематическое полоскание рта и горла кипяченой водой комнатной температуры. Клокочущая вода оказывает массирующее действие на слизистые оболочки полости рта, миндалины, заднюю стенку глотки. Вода вымывает остатки пищи и слизи, улучшает работу сосудистой системы. Эта несложная процедура предупреждает ангину, а также кариес зубов. Хорошим средством закаливания, а также формированием свода стопы является хождение босиком. После сна дети делают корригирующую гимнастику.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6" name="Picture 2" descr="F:\Селищева Л\hygiene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1250969"/>
            <a:ext cx="4963886" cy="550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40823" y="513807"/>
            <a:ext cx="8879613" cy="189846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000" b="1" i="1" dirty="0" smtClean="0">
                <a:latin typeface="Century Gothic" panose="020B0502020202020204" pitchFamily="34" charset="0"/>
              </a:rPr>
              <a:t>В детском саду проводится закаливание воспитанников</a:t>
            </a:r>
            <a:endParaRPr lang="ru-RU" sz="2000" i="1" dirty="0" smtClean="0">
              <a:latin typeface="Century Gothic" panose="020B0502020202020204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78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14103" y="1193074"/>
            <a:ext cx="9306333" cy="31954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санитарно-противоэпидемического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режима на пищеблоке;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ежедневно проверяем персонал пищеблока на наличие гнойничковых заболеваний и немедленно отстраняем от работы до полного выздоровления;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за соблюдением сроков реализации продуктов, а также за условиями хранения скоропортящихся продуктов и готовой продукции, следим за соблюдением технологии приготовления блюд, проводим бракераж пищи перед раздачей;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делаем забор суточных проб и храним в холодильнике;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 санитарно-просветительскую работу среди персонала детского сада и родителей;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следим за графиком проведения медицинских осмотров персонала детского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32115" y="418011"/>
            <a:ext cx="8427474" cy="336969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000" b="1" i="1" dirty="0" smtClean="0">
                <a:latin typeface="Century Gothic" panose="020B0502020202020204" pitchFamily="34" charset="0"/>
              </a:rPr>
              <a:t>В целях предупреждения пищевых отравлений в детском саду строго соблюдаются следующие правила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  <a:endParaRPr lang="ru-RU" sz="20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s://image.jimcdn.com/app/cms/image/transf/dimension=1920x10000:format=png/path/sb00f0db2d6f7825d/image/id57044d6f386a5aa/version/1541705252/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09257"/>
            <a:ext cx="2647405" cy="354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xn--72-6kcpf1bejgcjnn.xn--p1ai/wp-content/uploads/2020/08/img13-2048x2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79" y="3309257"/>
            <a:ext cx="3875315" cy="354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1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andia.ru/text/81/498/images/img1_2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00594" y="252550"/>
            <a:ext cx="9720159" cy="469425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 разработан план оздоровительно – коррекционной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год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систематическая профилактическая и санитарно-просветительная, санитарно-противоэпидемиологическая работа. Основной задачей медицинской службы является профилактическая и социально-реабилитационная работы, 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 Медицинский персонал регулярно проводится антропометрия и взвешивание. Систематически проводятся осмотры детей на педикулёз. Квалифицированно оказывает первую доврачебную помощь при острых заболеваниях, травмах. Согласно графика детской консультации организует и участвует в углублённых осмотрах детей специалистами. Медицинский персонал планирует план работы медицинского кабинета на год, направляет отчетную документацию в детскую поликлинику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Айхальской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ГБ, выписывает средства необходимые для работы медицинского кабинета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 typeface="Arial" charset="0"/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3091543"/>
            <a:ext cx="6888480" cy="3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11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1747</Words>
  <Application>Microsoft Office PowerPoint</Application>
  <PresentationFormat>Широкоэкранный</PresentationFormat>
  <Paragraphs>515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Селищева Людмила Станиславовна</dc:creator>
  <cp:lastModifiedBy>Селищева Людмила Станиславовна</cp:lastModifiedBy>
  <cp:revision>100</cp:revision>
  <dcterms:created xsi:type="dcterms:W3CDTF">2020-12-22T08:26:20Z</dcterms:created>
  <dcterms:modified xsi:type="dcterms:W3CDTF">2022-03-28T03:06:14Z</dcterms:modified>
</cp:coreProperties>
</file>